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7" r:id="rId2"/>
    <p:sldId id="271" r:id="rId3"/>
    <p:sldId id="272" r:id="rId4"/>
    <p:sldId id="273" r:id="rId5"/>
    <p:sldId id="261" r:id="rId6"/>
    <p:sldId id="274" r:id="rId7"/>
    <p:sldId id="276" r:id="rId8"/>
    <p:sldId id="278" r:id="rId9"/>
    <p:sldId id="275" r:id="rId10"/>
    <p:sldId id="266" r:id="rId11"/>
    <p:sldId id="280" r:id="rId12"/>
    <p:sldId id="279" r:id="rId13"/>
    <p:sldId id="270" r:id="rId14"/>
    <p:sldId id="281" r:id="rId15"/>
    <p:sldId id="282" r:id="rId16"/>
    <p:sldId id="283" r:id="rId17"/>
    <p:sldId id="284" r:id="rId18"/>
    <p:sldId id="285" r:id="rId19"/>
  </p:sldIdLst>
  <p:sldSz cx="9144000" cy="6858000" type="screen4x3"/>
  <p:notesSz cx="6858000" cy="9144000"/>
  <p:defaultTex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08FB837D-C827-4EFA-A057-4D05807E0F7C}" styleName="테마 스타일 1 - 강조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25" d="100"/>
          <a:sy n="125" d="100"/>
        </p:scale>
        <p:origin x="-1224" y="-10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제목 슬라이드">
    <p:spTree>
      <p:nvGrpSpPr>
        <p:cNvPr id="1" name=""/>
        <p:cNvGrpSpPr/>
        <p:nvPr/>
      </p:nvGrpSpPr>
      <p:grpSpPr>
        <a:xfrm>
          <a:off x="0" y="0"/>
          <a:ext cx="0" cy="0"/>
          <a:chOff x="0" y="0"/>
          <a:chExt cx="0" cy="0"/>
        </a:xfrm>
      </p:grpSpPr>
      <p:sp>
        <p:nvSpPr>
          <p:cNvPr id="2" name="Title 1"/>
          <p:cNvSpPr>
            <a:spLocks noGrp="1"/>
          </p:cNvSpPr>
          <p:nvPr>
            <p:ph type="ctrTitle"/>
          </p:nvPr>
        </p:nvSpPr>
        <p:spPr>
          <a:xfrm>
            <a:off x="457200" y="228600"/>
            <a:ext cx="7772400" cy="4571999"/>
          </a:xfrm>
        </p:spPr>
        <p:txBody>
          <a:bodyPr anchor="ctr">
            <a:noAutofit/>
          </a:bodyPr>
          <a:lstStyle>
            <a:lvl1pPr>
              <a:lnSpc>
                <a:spcPct val="100000"/>
              </a:lnSpc>
              <a:defRPr sz="8800" spc="-80" baseline="0">
                <a:solidFill>
                  <a:schemeClr val="tx1"/>
                </a:solidFill>
              </a:defRPr>
            </a:lvl1pPr>
          </a:lstStyle>
          <a:p>
            <a:r>
              <a:rPr lang="ko-KR" altLang="en-US" smtClean="0"/>
              <a:t>마스터 제목 스타일 편집</a:t>
            </a:r>
            <a:endParaRPr lang="en-US" dirty="0"/>
          </a:p>
        </p:txBody>
      </p:sp>
      <p:sp>
        <p:nvSpPr>
          <p:cNvPr id="3" name="Subtitle 2"/>
          <p:cNvSpPr>
            <a:spLocks noGrp="1"/>
          </p:cNvSpPr>
          <p:nvPr>
            <p:ph type="subTitle" idx="1"/>
          </p:nvPr>
        </p:nvSpPr>
        <p:spPr>
          <a:xfrm>
            <a:off x="457200" y="4800600"/>
            <a:ext cx="6858000" cy="914400"/>
          </a:xfrm>
        </p:spPr>
        <p:txBody>
          <a:bodyPr/>
          <a:lstStyle>
            <a:lvl1pPr marL="0" indent="0" algn="l">
              <a:buNone/>
              <a:defRPr b="0" cap="all" spc="120" baseline="0">
                <a:solidFill>
                  <a:schemeClr val="tx2"/>
                </a:solidFill>
                <a:latin typeface="+mj-l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ko-KR" altLang="en-US" smtClean="0"/>
              <a:t>마스터 부제목 스타일 편집</a:t>
            </a:r>
            <a:endParaRPr lang="en-US" dirty="0"/>
          </a:p>
        </p:txBody>
      </p:sp>
      <p:sp>
        <p:nvSpPr>
          <p:cNvPr id="4" name="Date Placeholder 3"/>
          <p:cNvSpPr>
            <a:spLocks noGrp="1"/>
          </p:cNvSpPr>
          <p:nvPr>
            <p:ph type="dt" sz="half" idx="10"/>
          </p:nvPr>
        </p:nvSpPr>
        <p:spPr/>
        <p:txBody>
          <a:bodyPr/>
          <a:lstStyle/>
          <a:p>
            <a:fld id="{2E50649B-2B3F-4B3F-B34C-B6165FFF26D5}" type="datetimeFigureOut">
              <a:rPr lang="ko-KR" altLang="en-US" smtClean="0"/>
              <a:t>2014-04-05</a:t>
            </a:fld>
            <a:endParaRPr lang="ko-KR" altLang="en-US"/>
          </a:p>
        </p:txBody>
      </p:sp>
      <p:sp>
        <p:nvSpPr>
          <p:cNvPr id="5" name="Footer Placeholder 4"/>
          <p:cNvSpPr>
            <a:spLocks noGrp="1"/>
          </p:cNvSpPr>
          <p:nvPr>
            <p:ph type="ftr" sz="quarter" idx="11"/>
          </p:nvPr>
        </p:nvSpPr>
        <p:spPr/>
        <p:txBody>
          <a:bodyPr/>
          <a:lstStyle/>
          <a:p>
            <a:endParaRPr lang="ko-KR" altLang="en-US"/>
          </a:p>
        </p:txBody>
      </p:sp>
      <p:sp>
        <p:nvSpPr>
          <p:cNvPr id="9" name="Rectangle 8"/>
          <p:cNvSpPr/>
          <p:nvPr/>
        </p:nvSpPr>
        <p:spPr>
          <a:xfrm>
            <a:off x="9001124" y="4846320"/>
            <a:ext cx="142876" cy="20116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9001124" y="0"/>
            <a:ext cx="142876" cy="484632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lide Number Placeholder 5"/>
          <p:cNvSpPr>
            <a:spLocks noGrp="1"/>
          </p:cNvSpPr>
          <p:nvPr>
            <p:ph type="sldNum" sz="quarter" idx="12"/>
          </p:nvPr>
        </p:nvSpPr>
        <p:spPr/>
        <p:txBody>
          <a:bodyPr/>
          <a:lstStyle>
            <a:lvl1pPr>
              <a:defRPr>
                <a:solidFill>
                  <a:schemeClr val="tx1"/>
                </a:solidFill>
              </a:defRPr>
            </a:lvl1pPr>
          </a:lstStyle>
          <a:p>
            <a:fld id="{6AD022A2-6164-4CAE-BCF8-BFF723002F8F}" type="slidenum">
              <a:rPr lang="ko-KR" altLang="en-US" smtClean="0"/>
              <a:t>‹#›</a:t>
            </a:fld>
            <a:endParaRPr lang="ko-KR"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제목 및 세로 텍스트">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ko-KR" altLang="en-US" smtClean="0"/>
              <a:t>마스터 제목 스타일 편집</a:t>
            </a:r>
            <a:endParaRPr lang="en-US"/>
          </a:p>
        </p:txBody>
      </p:sp>
      <p:sp>
        <p:nvSpPr>
          <p:cNvPr id="3" name="Vertical Text Placeholder 2"/>
          <p:cNvSpPr>
            <a:spLocks noGrp="1"/>
          </p:cNvSpPr>
          <p:nvPr>
            <p:ph type="body" orient="vert" idx="1"/>
          </p:nvPr>
        </p:nvSpPr>
        <p:spPr/>
        <p:txBody>
          <a:bodyPr vert="eaVert"/>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en-US"/>
          </a:p>
        </p:txBody>
      </p:sp>
      <p:sp>
        <p:nvSpPr>
          <p:cNvPr id="4" name="Date Placeholder 3"/>
          <p:cNvSpPr>
            <a:spLocks noGrp="1"/>
          </p:cNvSpPr>
          <p:nvPr>
            <p:ph type="dt" sz="half" idx="10"/>
          </p:nvPr>
        </p:nvSpPr>
        <p:spPr/>
        <p:txBody>
          <a:bodyPr/>
          <a:lstStyle/>
          <a:p>
            <a:fld id="{2E50649B-2B3F-4B3F-B34C-B6165FFF26D5}" type="datetimeFigureOut">
              <a:rPr lang="ko-KR" altLang="en-US" smtClean="0"/>
              <a:t>2014-04-05</a:t>
            </a:fld>
            <a:endParaRPr lang="ko-KR" altLang="en-US"/>
          </a:p>
        </p:txBody>
      </p:sp>
      <p:sp>
        <p:nvSpPr>
          <p:cNvPr id="5" name="Footer Placeholder 4"/>
          <p:cNvSpPr>
            <a:spLocks noGrp="1"/>
          </p:cNvSpPr>
          <p:nvPr>
            <p:ph type="ftr" sz="quarter" idx="11"/>
          </p:nvPr>
        </p:nvSpPr>
        <p:spPr/>
        <p:txBody>
          <a:bodyPr/>
          <a:lstStyle/>
          <a:p>
            <a:endParaRPr lang="ko-KR" altLang="en-US"/>
          </a:p>
        </p:txBody>
      </p:sp>
      <p:sp>
        <p:nvSpPr>
          <p:cNvPr id="6" name="Slide Number Placeholder 5"/>
          <p:cNvSpPr>
            <a:spLocks noGrp="1"/>
          </p:cNvSpPr>
          <p:nvPr>
            <p:ph type="sldNum" sz="quarter" idx="12"/>
          </p:nvPr>
        </p:nvSpPr>
        <p:spPr/>
        <p:txBody>
          <a:bodyPr/>
          <a:lstStyle/>
          <a:p>
            <a:fld id="{6AD022A2-6164-4CAE-BCF8-BFF723002F8F}" type="slidenum">
              <a:rPr lang="ko-KR" altLang="en-US" smtClean="0"/>
              <a:t>‹#›</a:t>
            </a:fld>
            <a:endParaRPr lang="ko-KR"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세로 제목 및 텍스트">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ko-KR" altLang="en-US" smtClean="0"/>
              <a:t>마스터 제목 스타일 편집</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en-US"/>
          </a:p>
        </p:txBody>
      </p:sp>
      <p:sp>
        <p:nvSpPr>
          <p:cNvPr id="4" name="Date Placeholder 3"/>
          <p:cNvSpPr>
            <a:spLocks noGrp="1"/>
          </p:cNvSpPr>
          <p:nvPr>
            <p:ph type="dt" sz="half" idx="10"/>
          </p:nvPr>
        </p:nvSpPr>
        <p:spPr/>
        <p:txBody>
          <a:bodyPr/>
          <a:lstStyle/>
          <a:p>
            <a:fld id="{2E50649B-2B3F-4B3F-B34C-B6165FFF26D5}" type="datetimeFigureOut">
              <a:rPr lang="ko-KR" altLang="en-US" smtClean="0"/>
              <a:t>2014-04-05</a:t>
            </a:fld>
            <a:endParaRPr lang="ko-KR" altLang="en-US"/>
          </a:p>
        </p:txBody>
      </p:sp>
      <p:sp>
        <p:nvSpPr>
          <p:cNvPr id="5" name="Footer Placeholder 4"/>
          <p:cNvSpPr>
            <a:spLocks noGrp="1"/>
          </p:cNvSpPr>
          <p:nvPr>
            <p:ph type="ftr" sz="quarter" idx="11"/>
          </p:nvPr>
        </p:nvSpPr>
        <p:spPr/>
        <p:txBody>
          <a:bodyPr/>
          <a:lstStyle/>
          <a:p>
            <a:endParaRPr lang="ko-KR" altLang="en-US"/>
          </a:p>
        </p:txBody>
      </p:sp>
      <p:sp>
        <p:nvSpPr>
          <p:cNvPr id="6" name="Slide Number Placeholder 5"/>
          <p:cNvSpPr>
            <a:spLocks noGrp="1"/>
          </p:cNvSpPr>
          <p:nvPr>
            <p:ph type="sldNum" sz="quarter" idx="12"/>
          </p:nvPr>
        </p:nvSpPr>
        <p:spPr/>
        <p:txBody>
          <a:bodyPr/>
          <a:lstStyle/>
          <a:p>
            <a:fld id="{6AD022A2-6164-4CAE-BCF8-BFF723002F8F}" type="slidenum">
              <a:rPr lang="ko-KR" altLang="en-US" smtClean="0"/>
              <a:t>‹#›</a:t>
            </a:fld>
            <a:endParaRPr lang="ko-KR"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제목 및 내용">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ko-KR" altLang="en-US" smtClean="0"/>
              <a:t>마스터 제목 스타일 편집</a:t>
            </a:r>
            <a:endParaRPr lang="en-US"/>
          </a:p>
        </p:txBody>
      </p:sp>
      <p:sp>
        <p:nvSpPr>
          <p:cNvPr id="3" name="Content Placeholder 2"/>
          <p:cNvSpPr>
            <a:spLocks noGrp="1"/>
          </p:cNvSpPr>
          <p:nvPr>
            <p:ph idx="1"/>
          </p:nvPr>
        </p:nvSpPr>
        <p:spPr/>
        <p:txBody>
          <a:body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en-US" dirty="0"/>
          </a:p>
        </p:txBody>
      </p:sp>
      <p:sp>
        <p:nvSpPr>
          <p:cNvPr id="4" name="Date Placeholder 3"/>
          <p:cNvSpPr>
            <a:spLocks noGrp="1"/>
          </p:cNvSpPr>
          <p:nvPr>
            <p:ph type="dt" sz="half" idx="10"/>
          </p:nvPr>
        </p:nvSpPr>
        <p:spPr/>
        <p:txBody>
          <a:bodyPr/>
          <a:lstStyle/>
          <a:p>
            <a:fld id="{2E50649B-2B3F-4B3F-B34C-B6165FFF26D5}" type="datetimeFigureOut">
              <a:rPr lang="ko-KR" altLang="en-US" smtClean="0"/>
              <a:t>2014-04-05</a:t>
            </a:fld>
            <a:endParaRPr lang="ko-KR" altLang="en-US"/>
          </a:p>
        </p:txBody>
      </p:sp>
      <p:sp>
        <p:nvSpPr>
          <p:cNvPr id="5" name="Footer Placeholder 4"/>
          <p:cNvSpPr>
            <a:spLocks noGrp="1"/>
          </p:cNvSpPr>
          <p:nvPr>
            <p:ph type="ftr" sz="quarter" idx="11"/>
          </p:nvPr>
        </p:nvSpPr>
        <p:spPr/>
        <p:txBody>
          <a:bodyPr/>
          <a:lstStyle/>
          <a:p>
            <a:endParaRPr lang="ko-KR" altLang="en-US"/>
          </a:p>
        </p:txBody>
      </p:sp>
      <p:sp>
        <p:nvSpPr>
          <p:cNvPr id="6" name="Slide Number Placeholder 5"/>
          <p:cNvSpPr>
            <a:spLocks noGrp="1"/>
          </p:cNvSpPr>
          <p:nvPr>
            <p:ph type="sldNum" sz="quarter" idx="12"/>
          </p:nvPr>
        </p:nvSpPr>
        <p:spPr/>
        <p:txBody>
          <a:bodyPr/>
          <a:lstStyle/>
          <a:p>
            <a:fld id="{6AD022A2-6164-4CAE-BCF8-BFF723002F8F}" type="slidenum">
              <a:rPr lang="ko-KR" altLang="en-US" smtClean="0"/>
              <a:t>‹#›</a:t>
            </a:fld>
            <a:endParaRPr lang="ko-KR"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구역 머리글">
    <p:spTree>
      <p:nvGrpSpPr>
        <p:cNvPr id="1" name=""/>
        <p:cNvGrpSpPr/>
        <p:nvPr/>
      </p:nvGrpSpPr>
      <p:grpSpPr>
        <a:xfrm>
          <a:off x="0" y="0"/>
          <a:ext cx="0" cy="0"/>
          <a:chOff x="0" y="0"/>
          <a:chExt cx="0" cy="0"/>
        </a:xfrm>
      </p:grpSpPr>
      <p:sp>
        <p:nvSpPr>
          <p:cNvPr id="2" name="Title 1"/>
          <p:cNvSpPr>
            <a:spLocks noGrp="1"/>
          </p:cNvSpPr>
          <p:nvPr>
            <p:ph type="title"/>
          </p:nvPr>
        </p:nvSpPr>
        <p:spPr>
          <a:xfrm>
            <a:off x="457200" y="1447800"/>
            <a:ext cx="7772400" cy="4321175"/>
          </a:xfrm>
        </p:spPr>
        <p:txBody>
          <a:bodyPr anchor="ctr">
            <a:noAutofit/>
          </a:bodyPr>
          <a:lstStyle>
            <a:lvl1pPr algn="l">
              <a:lnSpc>
                <a:spcPct val="100000"/>
              </a:lnSpc>
              <a:defRPr sz="8800" b="0" cap="all" spc="-80" baseline="0">
                <a:solidFill>
                  <a:schemeClr val="tx1"/>
                </a:solidFill>
              </a:defRPr>
            </a:lvl1pPr>
          </a:lstStyle>
          <a:p>
            <a:r>
              <a:rPr lang="ko-KR" altLang="en-US" smtClean="0"/>
              <a:t>마스터 제목 스타일 편집</a:t>
            </a:r>
            <a:endParaRPr lang="en-US" dirty="0"/>
          </a:p>
        </p:txBody>
      </p:sp>
      <p:sp>
        <p:nvSpPr>
          <p:cNvPr id="3" name="Text Placeholder 2"/>
          <p:cNvSpPr>
            <a:spLocks noGrp="1"/>
          </p:cNvSpPr>
          <p:nvPr>
            <p:ph type="body" idx="1"/>
          </p:nvPr>
        </p:nvSpPr>
        <p:spPr>
          <a:xfrm>
            <a:off x="457200" y="228601"/>
            <a:ext cx="7772400" cy="1066800"/>
          </a:xfrm>
        </p:spPr>
        <p:txBody>
          <a:bodyPr anchor="b"/>
          <a:lstStyle>
            <a:lvl1pPr marL="0" indent="0">
              <a:buNone/>
              <a:defRPr sz="2000" b="0" cap="all" spc="12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ko-KR" altLang="en-US" smtClean="0"/>
              <a:t>마스터 텍스트 스타일을 편집합니다</a:t>
            </a:r>
          </a:p>
        </p:txBody>
      </p:sp>
      <p:sp>
        <p:nvSpPr>
          <p:cNvPr id="7" name="Date Placeholder 6"/>
          <p:cNvSpPr>
            <a:spLocks noGrp="1"/>
          </p:cNvSpPr>
          <p:nvPr>
            <p:ph type="dt" sz="half" idx="10"/>
          </p:nvPr>
        </p:nvSpPr>
        <p:spPr/>
        <p:txBody>
          <a:bodyPr/>
          <a:lstStyle/>
          <a:p>
            <a:fld id="{2E50649B-2B3F-4B3F-B34C-B6165FFF26D5}" type="datetimeFigureOut">
              <a:rPr lang="ko-KR" altLang="en-US" smtClean="0"/>
              <a:t>2014-04-05</a:t>
            </a:fld>
            <a:endParaRPr lang="ko-KR" altLang="en-US"/>
          </a:p>
        </p:txBody>
      </p:sp>
      <p:sp>
        <p:nvSpPr>
          <p:cNvPr id="8" name="Slide Number Placeholder 7"/>
          <p:cNvSpPr>
            <a:spLocks noGrp="1"/>
          </p:cNvSpPr>
          <p:nvPr>
            <p:ph type="sldNum" sz="quarter" idx="11"/>
          </p:nvPr>
        </p:nvSpPr>
        <p:spPr/>
        <p:txBody>
          <a:bodyPr/>
          <a:lstStyle/>
          <a:p>
            <a:fld id="{6AD022A2-6164-4CAE-BCF8-BFF723002F8F}" type="slidenum">
              <a:rPr lang="ko-KR" altLang="en-US" smtClean="0"/>
              <a:t>‹#›</a:t>
            </a:fld>
            <a:endParaRPr lang="ko-KR" altLang="en-US"/>
          </a:p>
        </p:txBody>
      </p:sp>
      <p:sp>
        <p:nvSpPr>
          <p:cNvPr id="9" name="Footer Placeholder 8"/>
          <p:cNvSpPr>
            <a:spLocks noGrp="1"/>
          </p:cNvSpPr>
          <p:nvPr>
            <p:ph type="ftr" sz="quarter" idx="12"/>
          </p:nvPr>
        </p:nvSpPr>
        <p:spPr/>
        <p:txBody>
          <a:bodyPr/>
          <a:lstStyle/>
          <a:p>
            <a:endParaRPr lang="ko-KR"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콘텐츠 2개">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ko-KR" altLang="en-US" smtClean="0"/>
              <a:t>마스터 제목 스타일 편집</a:t>
            </a:r>
            <a:endParaRPr lang="en-US"/>
          </a:p>
        </p:txBody>
      </p:sp>
      <p:sp>
        <p:nvSpPr>
          <p:cNvPr id="3" name="Content Placeholder 2"/>
          <p:cNvSpPr>
            <a:spLocks noGrp="1"/>
          </p:cNvSpPr>
          <p:nvPr>
            <p:ph sz="half" idx="1"/>
          </p:nvPr>
        </p:nvSpPr>
        <p:spPr>
          <a:xfrm>
            <a:off x="1630680" y="1574800"/>
            <a:ext cx="329184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en-US" dirty="0"/>
          </a:p>
        </p:txBody>
      </p:sp>
      <p:sp>
        <p:nvSpPr>
          <p:cNvPr id="4" name="Content Placeholder 3"/>
          <p:cNvSpPr>
            <a:spLocks noGrp="1"/>
          </p:cNvSpPr>
          <p:nvPr>
            <p:ph sz="half" idx="2"/>
          </p:nvPr>
        </p:nvSpPr>
        <p:spPr>
          <a:xfrm>
            <a:off x="5090160" y="1574800"/>
            <a:ext cx="329184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en-US" dirty="0"/>
          </a:p>
        </p:txBody>
      </p:sp>
      <p:sp>
        <p:nvSpPr>
          <p:cNvPr id="5" name="Date Placeholder 4"/>
          <p:cNvSpPr>
            <a:spLocks noGrp="1"/>
          </p:cNvSpPr>
          <p:nvPr>
            <p:ph type="dt" sz="half" idx="10"/>
          </p:nvPr>
        </p:nvSpPr>
        <p:spPr/>
        <p:txBody>
          <a:bodyPr/>
          <a:lstStyle/>
          <a:p>
            <a:fld id="{2E50649B-2B3F-4B3F-B34C-B6165FFF26D5}" type="datetimeFigureOut">
              <a:rPr lang="ko-KR" altLang="en-US" smtClean="0"/>
              <a:t>2014-04-05</a:t>
            </a:fld>
            <a:endParaRPr lang="ko-KR" altLang="en-US"/>
          </a:p>
        </p:txBody>
      </p:sp>
      <p:sp>
        <p:nvSpPr>
          <p:cNvPr id="6" name="Footer Placeholder 5"/>
          <p:cNvSpPr>
            <a:spLocks noGrp="1"/>
          </p:cNvSpPr>
          <p:nvPr>
            <p:ph type="ftr" sz="quarter" idx="11"/>
          </p:nvPr>
        </p:nvSpPr>
        <p:spPr/>
        <p:txBody>
          <a:bodyPr/>
          <a:lstStyle/>
          <a:p>
            <a:endParaRPr lang="ko-KR" altLang="en-US"/>
          </a:p>
        </p:txBody>
      </p:sp>
      <p:sp>
        <p:nvSpPr>
          <p:cNvPr id="7" name="Slide Number Placeholder 6"/>
          <p:cNvSpPr>
            <a:spLocks noGrp="1"/>
          </p:cNvSpPr>
          <p:nvPr>
            <p:ph type="sldNum" sz="quarter" idx="12"/>
          </p:nvPr>
        </p:nvSpPr>
        <p:spPr/>
        <p:txBody>
          <a:bodyPr/>
          <a:lstStyle/>
          <a:p>
            <a:fld id="{6AD022A2-6164-4CAE-BCF8-BFF723002F8F}" type="slidenum">
              <a:rPr lang="ko-KR" altLang="en-US" smtClean="0"/>
              <a:t>‹#›</a:t>
            </a:fld>
            <a:endParaRPr lang="ko-KR"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비교">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ko-KR" altLang="en-US" smtClean="0"/>
              <a:t>마스터 제목 스타일 편집</a:t>
            </a:r>
            <a:endParaRPr lang="en-US"/>
          </a:p>
        </p:txBody>
      </p:sp>
      <p:sp>
        <p:nvSpPr>
          <p:cNvPr id="3" name="Text Placeholder 2"/>
          <p:cNvSpPr>
            <a:spLocks noGrp="1"/>
          </p:cNvSpPr>
          <p:nvPr>
            <p:ph type="body" idx="1"/>
          </p:nvPr>
        </p:nvSpPr>
        <p:spPr>
          <a:xfrm>
            <a:off x="1627632" y="1572768"/>
            <a:ext cx="3291840" cy="639762"/>
          </a:xfrm>
        </p:spPr>
        <p:txBody>
          <a:bodyPr anchor="b">
            <a:noAutofit/>
          </a:bodyPr>
          <a:lstStyle>
            <a:lvl1pPr marL="0" indent="0">
              <a:buNone/>
              <a:defRPr sz="1800" b="0" cap="all" spc="100" baseline="0">
                <a:solidFill>
                  <a:schemeClr val="tx1"/>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ko-KR" altLang="en-US" smtClean="0"/>
              <a:t>마스터 텍스트 스타일을 편집합니다</a:t>
            </a:r>
          </a:p>
        </p:txBody>
      </p:sp>
      <p:sp>
        <p:nvSpPr>
          <p:cNvPr id="4" name="Content Placeholder 3"/>
          <p:cNvSpPr>
            <a:spLocks noGrp="1"/>
          </p:cNvSpPr>
          <p:nvPr>
            <p:ph sz="half" idx="2"/>
          </p:nvPr>
        </p:nvSpPr>
        <p:spPr>
          <a:xfrm>
            <a:off x="1627632" y="2259366"/>
            <a:ext cx="3291840" cy="384048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en-US" dirty="0"/>
          </a:p>
        </p:txBody>
      </p:sp>
      <p:sp>
        <p:nvSpPr>
          <p:cNvPr id="5" name="Text Placeholder 4"/>
          <p:cNvSpPr>
            <a:spLocks noGrp="1"/>
          </p:cNvSpPr>
          <p:nvPr>
            <p:ph type="body" sz="quarter" idx="3"/>
          </p:nvPr>
        </p:nvSpPr>
        <p:spPr>
          <a:xfrm>
            <a:off x="5093208" y="1572768"/>
            <a:ext cx="3291840" cy="639762"/>
          </a:xfrm>
        </p:spPr>
        <p:txBody>
          <a:bodyPr anchor="b">
            <a:noAutofit/>
          </a:bodyPr>
          <a:lstStyle>
            <a:lvl1pPr marL="0" indent="0">
              <a:buNone/>
              <a:defRPr lang="en-US" sz="1800" b="0" kern="1200" cap="all" spc="100" baseline="0" dirty="0" smtClean="0">
                <a:solidFill>
                  <a:schemeClr val="tx1"/>
                </a:solidFill>
                <a:latin typeface="+mj-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spcBef>
                <a:spcPct val="20000"/>
              </a:spcBef>
              <a:buFont typeface="Arial" pitchFamily="34" charset="0"/>
              <a:buNone/>
            </a:pPr>
            <a:r>
              <a:rPr lang="ko-KR" altLang="en-US" smtClean="0"/>
              <a:t>마스터 텍스트 스타일을 편집합니다</a:t>
            </a:r>
          </a:p>
        </p:txBody>
      </p:sp>
      <p:sp>
        <p:nvSpPr>
          <p:cNvPr id="6" name="Content Placeholder 5"/>
          <p:cNvSpPr>
            <a:spLocks noGrp="1"/>
          </p:cNvSpPr>
          <p:nvPr>
            <p:ph sz="quarter" idx="4"/>
          </p:nvPr>
        </p:nvSpPr>
        <p:spPr>
          <a:xfrm>
            <a:off x="5093208" y="2259366"/>
            <a:ext cx="3291840" cy="384048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en-US" dirty="0"/>
          </a:p>
        </p:txBody>
      </p:sp>
      <p:sp>
        <p:nvSpPr>
          <p:cNvPr id="7" name="Date Placeholder 6"/>
          <p:cNvSpPr>
            <a:spLocks noGrp="1"/>
          </p:cNvSpPr>
          <p:nvPr>
            <p:ph type="dt" sz="half" idx="10"/>
          </p:nvPr>
        </p:nvSpPr>
        <p:spPr/>
        <p:txBody>
          <a:bodyPr/>
          <a:lstStyle/>
          <a:p>
            <a:fld id="{2E50649B-2B3F-4B3F-B34C-B6165FFF26D5}" type="datetimeFigureOut">
              <a:rPr lang="ko-KR" altLang="en-US" smtClean="0"/>
              <a:t>2014-04-05</a:t>
            </a:fld>
            <a:endParaRPr lang="ko-KR" altLang="en-US"/>
          </a:p>
        </p:txBody>
      </p:sp>
      <p:sp>
        <p:nvSpPr>
          <p:cNvPr id="8" name="Footer Placeholder 7"/>
          <p:cNvSpPr>
            <a:spLocks noGrp="1"/>
          </p:cNvSpPr>
          <p:nvPr>
            <p:ph type="ftr" sz="quarter" idx="11"/>
          </p:nvPr>
        </p:nvSpPr>
        <p:spPr/>
        <p:txBody>
          <a:bodyPr/>
          <a:lstStyle/>
          <a:p>
            <a:endParaRPr lang="ko-KR" altLang="en-US"/>
          </a:p>
        </p:txBody>
      </p:sp>
      <p:sp>
        <p:nvSpPr>
          <p:cNvPr id="9" name="Slide Number Placeholder 8"/>
          <p:cNvSpPr>
            <a:spLocks noGrp="1"/>
          </p:cNvSpPr>
          <p:nvPr>
            <p:ph type="sldNum" sz="quarter" idx="12"/>
          </p:nvPr>
        </p:nvSpPr>
        <p:spPr/>
        <p:txBody>
          <a:bodyPr/>
          <a:lstStyle/>
          <a:p>
            <a:fld id="{6AD022A2-6164-4CAE-BCF8-BFF723002F8F}" type="slidenum">
              <a:rPr lang="ko-KR" altLang="en-US" smtClean="0"/>
              <a:t>‹#›</a:t>
            </a:fld>
            <a:endParaRPr lang="ko-KR"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제목만">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ko-KR" altLang="en-US" smtClean="0"/>
              <a:t>마스터 제목 스타일 편집</a:t>
            </a:r>
            <a:endParaRPr lang="en-US"/>
          </a:p>
        </p:txBody>
      </p:sp>
      <p:sp>
        <p:nvSpPr>
          <p:cNvPr id="3" name="Date Placeholder 2"/>
          <p:cNvSpPr>
            <a:spLocks noGrp="1"/>
          </p:cNvSpPr>
          <p:nvPr>
            <p:ph type="dt" sz="half" idx="10"/>
          </p:nvPr>
        </p:nvSpPr>
        <p:spPr/>
        <p:txBody>
          <a:bodyPr/>
          <a:lstStyle/>
          <a:p>
            <a:fld id="{2E50649B-2B3F-4B3F-B34C-B6165FFF26D5}" type="datetimeFigureOut">
              <a:rPr lang="ko-KR" altLang="en-US" smtClean="0"/>
              <a:t>2014-04-05</a:t>
            </a:fld>
            <a:endParaRPr lang="ko-KR" altLang="en-US"/>
          </a:p>
        </p:txBody>
      </p:sp>
      <p:sp>
        <p:nvSpPr>
          <p:cNvPr id="4" name="Footer Placeholder 3"/>
          <p:cNvSpPr>
            <a:spLocks noGrp="1"/>
          </p:cNvSpPr>
          <p:nvPr>
            <p:ph type="ftr" sz="quarter" idx="11"/>
          </p:nvPr>
        </p:nvSpPr>
        <p:spPr/>
        <p:txBody>
          <a:bodyPr/>
          <a:lstStyle/>
          <a:p>
            <a:endParaRPr lang="ko-KR" altLang="en-US"/>
          </a:p>
        </p:txBody>
      </p:sp>
      <p:sp>
        <p:nvSpPr>
          <p:cNvPr id="5" name="Slide Number Placeholder 4"/>
          <p:cNvSpPr>
            <a:spLocks noGrp="1"/>
          </p:cNvSpPr>
          <p:nvPr>
            <p:ph type="sldNum" sz="quarter" idx="12"/>
          </p:nvPr>
        </p:nvSpPr>
        <p:spPr/>
        <p:txBody>
          <a:bodyPr/>
          <a:lstStyle/>
          <a:p>
            <a:fld id="{6AD022A2-6164-4CAE-BCF8-BFF723002F8F}" type="slidenum">
              <a:rPr lang="ko-KR" altLang="en-US" smtClean="0"/>
              <a:t>‹#›</a:t>
            </a:fld>
            <a:endParaRPr lang="ko-KR"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빈 화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E50649B-2B3F-4B3F-B34C-B6165FFF26D5}" type="datetimeFigureOut">
              <a:rPr lang="ko-KR" altLang="en-US" smtClean="0"/>
              <a:t>2014-04-05</a:t>
            </a:fld>
            <a:endParaRPr lang="ko-KR" altLang="en-US"/>
          </a:p>
        </p:txBody>
      </p:sp>
      <p:sp>
        <p:nvSpPr>
          <p:cNvPr id="3" name="Footer Placeholder 2"/>
          <p:cNvSpPr>
            <a:spLocks noGrp="1"/>
          </p:cNvSpPr>
          <p:nvPr>
            <p:ph type="ftr" sz="quarter" idx="11"/>
          </p:nvPr>
        </p:nvSpPr>
        <p:spPr/>
        <p:txBody>
          <a:bodyPr/>
          <a:lstStyle/>
          <a:p>
            <a:endParaRPr lang="ko-KR" altLang="en-US"/>
          </a:p>
        </p:txBody>
      </p:sp>
      <p:sp>
        <p:nvSpPr>
          <p:cNvPr id="4" name="Slide Number Placeholder 3"/>
          <p:cNvSpPr>
            <a:spLocks noGrp="1"/>
          </p:cNvSpPr>
          <p:nvPr>
            <p:ph type="sldNum" sz="quarter" idx="12"/>
          </p:nvPr>
        </p:nvSpPr>
        <p:spPr/>
        <p:txBody>
          <a:bodyPr/>
          <a:lstStyle/>
          <a:p>
            <a:fld id="{6AD022A2-6164-4CAE-BCF8-BFF723002F8F}" type="slidenum">
              <a:rPr lang="ko-KR" altLang="en-US" smtClean="0"/>
              <a:t>‹#›</a:t>
            </a:fld>
            <a:endParaRPr lang="ko-KR"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캡션 있는 콘텐츠">
    <p:spTree>
      <p:nvGrpSpPr>
        <p:cNvPr id="1" name=""/>
        <p:cNvGrpSpPr/>
        <p:nvPr/>
      </p:nvGrpSpPr>
      <p:grpSpPr>
        <a:xfrm>
          <a:off x="0" y="0"/>
          <a:ext cx="0" cy="0"/>
          <a:chOff x="0" y="0"/>
          <a:chExt cx="0" cy="0"/>
        </a:xfrm>
      </p:grpSpPr>
      <p:sp>
        <p:nvSpPr>
          <p:cNvPr id="3" name="Content Placeholder 2"/>
          <p:cNvSpPr>
            <a:spLocks noGrp="1"/>
          </p:cNvSpPr>
          <p:nvPr>
            <p:ph idx="1"/>
          </p:nvPr>
        </p:nvSpPr>
        <p:spPr>
          <a:xfrm>
            <a:off x="3575050" y="1600200"/>
            <a:ext cx="5111750" cy="448056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en-US" dirty="0"/>
          </a:p>
        </p:txBody>
      </p:sp>
      <p:sp>
        <p:nvSpPr>
          <p:cNvPr id="4" name="Text Placeholder 3"/>
          <p:cNvSpPr>
            <a:spLocks noGrp="1"/>
          </p:cNvSpPr>
          <p:nvPr>
            <p:ph type="body" sz="half" idx="2"/>
          </p:nvPr>
        </p:nvSpPr>
        <p:spPr>
          <a:xfrm>
            <a:off x="457200" y="1600200"/>
            <a:ext cx="3008313" cy="4480560"/>
          </a:xfrm>
        </p:spPr>
        <p:txBody>
          <a:bodyPr>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ko-KR" altLang="en-US" smtClean="0"/>
              <a:t>마스터 텍스트 스타일을 편집합니다</a:t>
            </a:r>
          </a:p>
        </p:txBody>
      </p:sp>
      <p:sp>
        <p:nvSpPr>
          <p:cNvPr id="5" name="Date Placeholder 4"/>
          <p:cNvSpPr>
            <a:spLocks noGrp="1"/>
          </p:cNvSpPr>
          <p:nvPr>
            <p:ph type="dt" sz="half" idx="10"/>
          </p:nvPr>
        </p:nvSpPr>
        <p:spPr/>
        <p:txBody>
          <a:bodyPr/>
          <a:lstStyle/>
          <a:p>
            <a:fld id="{2E50649B-2B3F-4B3F-B34C-B6165FFF26D5}" type="datetimeFigureOut">
              <a:rPr lang="ko-KR" altLang="en-US" smtClean="0"/>
              <a:t>2014-04-05</a:t>
            </a:fld>
            <a:endParaRPr lang="ko-KR" altLang="en-US"/>
          </a:p>
        </p:txBody>
      </p:sp>
      <p:sp>
        <p:nvSpPr>
          <p:cNvPr id="6" name="Footer Placeholder 5"/>
          <p:cNvSpPr>
            <a:spLocks noGrp="1"/>
          </p:cNvSpPr>
          <p:nvPr>
            <p:ph type="ftr" sz="quarter" idx="11"/>
          </p:nvPr>
        </p:nvSpPr>
        <p:spPr/>
        <p:txBody>
          <a:bodyPr/>
          <a:lstStyle/>
          <a:p>
            <a:endParaRPr lang="ko-KR" altLang="en-US"/>
          </a:p>
        </p:txBody>
      </p:sp>
      <p:sp>
        <p:nvSpPr>
          <p:cNvPr id="7" name="Slide Number Placeholder 6"/>
          <p:cNvSpPr>
            <a:spLocks noGrp="1"/>
          </p:cNvSpPr>
          <p:nvPr>
            <p:ph type="sldNum" sz="quarter" idx="12"/>
          </p:nvPr>
        </p:nvSpPr>
        <p:spPr/>
        <p:txBody>
          <a:bodyPr/>
          <a:lstStyle/>
          <a:p>
            <a:fld id="{6AD022A2-6164-4CAE-BCF8-BFF723002F8F}" type="slidenum">
              <a:rPr lang="ko-KR" altLang="en-US" smtClean="0"/>
              <a:t>‹#›</a:t>
            </a:fld>
            <a:endParaRPr lang="ko-KR" altLang="en-US"/>
          </a:p>
        </p:txBody>
      </p:sp>
      <p:sp>
        <p:nvSpPr>
          <p:cNvPr id="8" name="Title 7"/>
          <p:cNvSpPr>
            <a:spLocks noGrp="1"/>
          </p:cNvSpPr>
          <p:nvPr>
            <p:ph type="title"/>
          </p:nvPr>
        </p:nvSpPr>
        <p:spPr/>
        <p:txBody>
          <a:bodyPr/>
          <a:lstStyle/>
          <a:p>
            <a:r>
              <a:rPr lang="ko-KR" altLang="en-US" smtClean="0"/>
              <a:t>마스터 제목 스타일 편집</a:t>
            </a:r>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캡션 있는 그림">
    <p:spTree>
      <p:nvGrpSpPr>
        <p:cNvPr id="1" name=""/>
        <p:cNvGrpSpPr/>
        <p:nvPr/>
      </p:nvGrpSpPr>
      <p:grpSpPr>
        <a:xfrm>
          <a:off x="0" y="0"/>
          <a:ext cx="0" cy="0"/>
          <a:chOff x="0" y="0"/>
          <a:chExt cx="0" cy="0"/>
        </a:xfrm>
      </p:grpSpPr>
      <p:sp>
        <p:nvSpPr>
          <p:cNvPr id="9" name="Rectangle 8"/>
          <p:cNvSpPr/>
          <p:nvPr/>
        </p:nvSpPr>
        <p:spPr>
          <a:xfrm>
            <a:off x="9001124" y="4846320"/>
            <a:ext cx="142876" cy="20116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p:cNvSpPr>
            <a:spLocks noGrp="1"/>
          </p:cNvSpPr>
          <p:nvPr>
            <p:ph type="pic" idx="1"/>
          </p:nvPr>
        </p:nvSpPr>
        <p:spPr>
          <a:xfrm>
            <a:off x="-1" y="0"/>
            <a:ext cx="9000877" cy="4846320"/>
          </a:xfrm>
          <a:solidFill>
            <a:schemeClr val="bg1">
              <a:lumMod val="75000"/>
            </a:schemeClr>
          </a:solidFill>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ko-KR" altLang="en-US" smtClean="0"/>
              <a:t>그림을 추가하려면 아이콘을 클릭하십시오</a:t>
            </a:r>
            <a:endParaRPr lang="en-US"/>
          </a:p>
        </p:txBody>
      </p:sp>
      <p:sp>
        <p:nvSpPr>
          <p:cNvPr id="4" name="Text Placeholder 3"/>
          <p:cNvSpPr>
            <a:spLocks noGrp="1"/>
          </p:cNvSpPr>
          <p:nvPr>
            <p:ph type="body" sz="half" idx="2"/>
          </p:nvPr>
        </p:nvSpPr>
        <p:spPr>
          <a:xfrm>
            <a:off x="457200" y="5715000"/>
            <a:ext cx="8153400" cy="457200"/>
          </a:xfrm>
        </p:spPr>
        <p:txBody>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ko-KR" altLang="en-US" smtClean="0"/>
              <a:t>마스터 텍스트 스타일을 편집합니다</a:t>
            </a:r>
          </a:p>
        </p:txBody>
      </p:sp>
      <p:sp>
        <p:nvSpPr>
          <p:cNvPr id="5" name="Date Placeholder 4"/>
          <p:cNvSpPr>
            <a:spLocks noGrp="1"/>
          </p:cNvSpPr>
          <p:nvPr>
            <p:ph type="dt" sz="half" idx="10"/>
          </p:nvPr>
        </p:nvSpPr>
        <p:spPr/>
        <p:txBody>
          <a:bodyPr/>
          <a:lstStyle/>
          <a:p>
            <a:fld id="{2E50649B-2B3F-4B3F-B34C-B6165FFF26D5}" type="datetimeFigureOut">
              <a:rPr lang="ko-KR" altLang="en-US" smtClean="0"/>
              <a:t>2014-04-05</a:t>
            </a:fld>
            <a:endParaRPr lang="ko-KR" altLang="en-US"/>
          </a:p>
        </p:txBody>
      </p:sp>
      <p:sp>
        <p:nvSpPr>
          <p:cNvPr id="6" name="Footer Placeholder 5"/>
          <p:cNvSpPr>
            <a:spLocks noGrp="1"/>
          </p:cNvSpPr>
          <p:nvPr>
            <p:ph type="ftr" sz="quarter" idx="11"/>
          </p:nvPr>
        </p:nvSpPr>
        <p:spPr/>
        <p:txBody>
          <a:bodyPr/>
          <a:lstStyle/>
          <a:p>
            <a:endParaRPr lang="ko-KR" altLang="en-US"/>
          </a:p>
        </p:txBody>
      </p:sp>
      <p:sp>
        <p:nvSpPr>
          <p:cNvPr id="7" name="Slide Number Placeholder 6"/>
          <p:cNvSpPr>
            <a:spLocks noGrp="1"/>
          </p:cNvSpPr>
          <p:nvPr>
            <p:ph type="sldNum" sz="quarter" idx="12"/>
          </p:nvPr>
        </p:nvSpPr>
        <p:spPr/>
        <p:txBody>
          <a:bodyPr/>
          <a:lstStyle>
            <a:lvl1pPr>
              <a:defRPr>
                <a:solidFill>
                  <a:schemeClr val="tx1"/>
                </a:solidFill>
              </a:defRPr>
            </a:lvl1pPr>
          </a:lstStyle>
          <a:p>
            <a:fld id="{6AD022A2-6164-4CAE-BCF8-BFF723002F8F}" type="slidenum">
              <a:rPr lang="ko-KR" altLang="en-US" smtClean="0"/>
              <a:t>‹#›</a:t>
            </a:fld>
            <a:endParaRPr lang="ko-KR" altLang="en-US"/>
          </a:p>
        </p:txBody>
      </p:sp>
      <p:sp>
        <p:nvSpPr>
          <p:cNvPr id="8" name="Title 7"/>
          <p:cNvSpPr>
            <a:spLocks noGrp="1"/>
          </p:cNvSpPr>
          <p:nvPr>
            <p:ph type="title"/>
          </p:nvPr>
        </p:nvSpPr>
        <p:spPr>
          <a:xfrm>
            <a:off x="457200" y="4953000"/>
            <a:ext cx="8153400" cy="762000"/>
          </a:xfrm>
        </p:spPr>
        <p:txBody>
          <a:bodyPr anchor="t">
            <a:normAutofit/>
          </a:bodyPr>
          <a:lstStyle>
            <a:lvl1pPr>
              <a:defRPr sz="3200"/>
            </a:lvl1pPr>
          </a:lstStyle>
          <a:p>
            <a:r>
              <a:rPr lang="ko-KR" altLang="en-US" smtClean="0"/>
              <a:t>마스터 제목 스타일 편집</a:t>
            </a:r>
            <a:endParaRPr lang="en-US" dirty="0"/>
          </a:p>
        </p:txBody>
      </p:sp>
      <p:sp>
        <p:nvSpPr>
          <p:cNvPr id="10" name="Rectangle 9"/>
          <p:cNvSpPr/>
          <p:nvPr/>
        </p:nvSpPr>
        <p:spPr>
          <a:xfrm>
            <a:off x="9001124" y="0"/>
            <a:ext cx="142876" cy="484632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152718"/>
            <a:ext cx="5791200" cy="1371600"/>
          </a:xfrm>
          <a:prstGeom prst="rect">
            <a:avLst/>
          </a:prstGeom>
        </p:spPr>
        <p:txBody>
          <a:bodyPr vert="horz" lIns="91440" tIns="45720" rIns="91440" bIns="45720" rtlCol="0" anchor="b">
            <a:normAutofit/>
          </a:bodyPr>
          <a:lstStyle/>
          <a:p>
            <a:r>
              <a:rPr lang="ko-KR" altLang="en-US" smtClean="0"/>
              <a:t>마스터 제목 스타일 편집</a:t>
            </a:r>
            <a:endParaRPr lang="en-US" dirty="0"/>
          </a:p>
        </p:txBody>
      </p:sp>
      <p:sp>
        <p:nvSpPr>
          <p:cNvPr id="3" name="Text Placeholder 2"/>
          <p:cNvSpPr>
            <a:spLocks noGrp="1"/>
          </p:cNvSpPr>
          <p:nvPr>
            <p:ph type="body" idx="1"/>
          </p:nvPr>
        </p:nvSpPr>
        <p:spPr>
          <a:xfrm>
            <a:off x="457200" y="1752600"/>
            <a:ext cx="7620000" cy="4373563"/>
          </a:xfrm>
          <a:prstGeom prst="rect">
            <a:avLst/>
          </a:prstGeom>
        </p:spPr>
        <p:txBody>
          <a:bodyPr vert="horz" lIns="91440" tIns="45720" rIns="91440" bIns="45720" rtlCol="0">
            <a:normAutofit/>
          </a:body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en-US" dirty="0"/>
          </a:p>
        </p:txBody>
      </p:sp>
      <p:sp>
        <p:nvSpPr>
          <p:cNvPr id="4" name="Date Placeholder 3"/>
          <p:cNvSpPr>
            <a:spLocks noGrp="1"/>
          </p:cNvSpPr>
          <p:nvPr>
            <p:ph type="dt" sz="half" idx="2"/>
          </p:nvPr>
        </p:nvSpPr>
        <p:spPr>
          <a:xfrm>
            <a:off x="457200" y="6172201"/>
            <a:ext cx="3429000" cy="304800"/>
          </a:xfrm>
          <a:prstGeom prst="rect">
            <a:avLst/>
          </a:prstGeom>
        </p:spPr>
        <p:txBody>
          <a:bodyPr vert="horz" lIns="91440" tIns="45720" rIns="91440" bIns="0" rtlCol="0" anchor="b"/>
          <a:lstStyle>
            <a:lvl1pPr algn="l">
              <a:defRPr sz="1000">
                <a:solidFill>
                  <a:schemeClr val="tx1"/>
                </a:solidFill>
              </a:defRPr>
            </a:lvl1pPr>
          </a:lstStyle>
          <a:p>
            <a:fld id="{2E50649B-2B3F-4B3F-B34C-B6165FFF26D5}" type="datetimeFigureOut">
              <a:rPr lang="ko-KR" altLang="en-US" smtClean="0"/>
              <a:t>2014-04-05</a:t>
            </a:fld>
            <a:endParaRPr lang="ko-KR" altLang="en-US"/>
          </a:p>
        </p:txBody>
      </p:sp>
      <p:sp>
        <p:nvSpPr>
          <p:cNvPr id="5" name="Footer Placeholder 4"/>
          <p:cNvSpPr>
            <a:spLocks noGrp="1"/>
          </p:cNvSpPr>
          <p:nvPr>
            <p:ph type="ftr" sz="quarter" idx="3"/>
          </p:nvPr>
        </p:nvSpPr>
        <p:spPr>
          <a:xfrm>
            <a:off x="457200" y="6492875"/>
            <a:ext cx="3429000" cy="283845"/>
          </a:xfrm>
          <a:prstGeom prst="rect">
            <a:avLst/>
          </a:prstGeom>
        </p:spPr>
        <p:txBody>
          <a:bodyPr vert="horz" lIns="91440" tIns="45720" rIns="91440" bIns="45720" rtlCol="0" anchor="t"/>
          <a:lstStyle>
            <a:lvl1pPr algn="l">
              <a:defRPr sz="1000">
                <a:solidFill>
                  <a:schemeClr val="tx1"/>
                </a:solidFill>
              </a:defRPr>
            </a:lvl1pPr>
          </a:lstStyle>
          <a:p>
            <a:endParaRPr lang="ko-KR" altLang="en-US"/>
          </a:p>
        </p:txBody>
      </p:sp>
      <p:sp>
        <p:nvSpPr>
          <p:cNvPr id="6" name="Slide Number Placeholder 5"/>
          <p:cNvSpPr>
            <a:spLocks noGrp="1"/>
          </p:cNvSpPr>
          <p:nvPr>
            <p:ph type="sldNum" sz="quarter" idx="4"/>
          </p:nvPr>
        </p:nvSpPr>
        <p:spPr>
          <a:xfrm rot="16200000">
            <a:off x="8227377" y="5885497"/>
            <a:ext cx="1315721" cy="365125"/>
          </a:xfrm>
          <a:prstGeom prst="rect">
            <a:avLst/>
          </a:prstGeom>
        </p:spPr>
        <p:txBody>
          <a:bodyPr vert="horz" lIns="91440" tIns="45720" rIns="91440" bIns="45720" rtlCol="0" anchor="ctr"/>
          <a:lstStyle>
            <a:lvl1pPr algn="l">
              <a:defRPr sz="2400" b="1">
                <a:solidFill>
                  <a:schemeClr val="tx2"/>
                </a:solidFill>
              </a:defRPr>
            </a:lvl1pPr>
          </a:lstStyle>
          <a:p>
            <a:fld id="{6AD022A2-6164-4CAE-BCF8-BFF723002F8F}" type="slidenum">
              <a:rPr lang="ko-KR" altLang="en-US" smtClean="0"/>
              <a:t>‹#›</a:t>
            </a:fld>
            <a:endParaRPr lang="ko-KR" altLang="en-US"/>
          </a:p>
        </p:txBody>
      </p:sp>
      <p:sp>
        <p:nvSpPr>
          <p:cNvPr id="7" name="Rectangle 6"/>
          <p:cNvSpPr/>
          <p:nvPr/>
        </p:nvSpPr>
        <p:spPr>
          <a:xfrm>
            <a:off x="9001124" y="0"/>
            <a:ext cx="142876" cy="13716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9001124" y="1371600"/>
            <a:ext cx="142876" cy="54864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1" hangingPunct="1">
        <a:spcBef>
          <a:spcPct val="0"/>
        </a:spcBef>
        <a:buNone/>
        <a:defRPr sz="3600" kern="1200" cap="all" spc="-60" baseline="0">
          <a:solidFill>
            <a:schemeClr val="tx2"/>
          </a:solidFill>
          <a:latin typeface="+mj-lt"/>
          <a:ea typeface="+mj-ea"/>
          <a:cs typeface="+mj-cs"/>
        </a:defRPr>
      </a:lvl1pPr>
    </p:titleStyle>
    <p:bodyStyle>
      <a:lvl1pPr marL="0" indent="0" algn="l" defTabSz="914400" rtl="0" eaLnBrk="1" latinLnBrk="1" hangingPunct="1">
        <a:spcBef>
          <a:spcPct val="20000"/>
        </a:spcBef>
        <a:spcAft>
          <a:spcPts val="600"/>
        </a:spcAft>
        <a:buFont typeface="Arial" pitchFamily="34" charset="0"/>
        <a:buNone/>
        <a:defRPr sz="2000" b="1" kern="1200">
          <a:solidFill>
            <a:schemeClr val="tx1"/>
          </a:solidFill>
          <a:latin typeface="+mn-lt"/>
          <a:ea typeface="+mn-ea"/>
          <a:cs typeface="+mn-cs"/>
        </a:defRPr>
      </a:lvl1pPr>
      <a:lvl2pPr marL="457200" indent="-182880" algn="l" defTabSz="914400" rtl="0" eaLnBrk="1" latinLnBrk="1" hangingPunct="1">
        <a:spcBef>
          <a:spcPct val="20000"/>
        </a:spcBef>
        <a:buClr>
          <a:schemeClr val="tx2"/>
        </a:buClr>
        <a:buFont typeface="Arial" pitchFamily="34" charset="0"/>
        <a:buChar char="•"/>
        <a:defRPr sz="2000" kern="1200">
          <a:solidFill>
            <a:schemeClr val="tx1"/>
          </a:solidFill>
          <a:latin typeface="+mn-lt"/>
          <a:ea typeface="+mn-ea"/>
          <a:cs typeface="+mn-cs"/>
        </a:defRPr>
      </a:lvl2pPr>
      <a:lvl3pPr marL="1143000" indent="-228600" algn="l" defTabSz="914400" rtl="0" eaLnBrk="1" latinLnBrk="1" hangingPunct="1">
        <a:spcBef>
          <a:spcPct val="20000"/>
        </a:spcBef>
        <a:buClr>
          <a:schemeClr val="tx2"/>
        </a:buClr>
        <a:buFont typeface="Arial" pitchFamily="34" charset="0"/>
        <a:buChar char="•"/>
        <a:defRPr sz="1800" kern="1200">
          <a:solidFill>
            <a:schemeClr val="tx1"/>
          </a:solidFill>
          <a:latin typeface="+mn-lt"/>
          <a:ea typeface="+mn-ea"/>
          <a:cs typeface="+mn-cs"/>
        </a:defRPr>
      </a:lvl3pPr>
      <a:lvl4pPr marL="1600200" indent="-228600" algn="l" defTabSz="914400" rtl="0" eaLnBrk="1" latinLnBrk="1" hangingPunct="1">
        <a:spcBef>
          <a:spcPct val="20000"/>
        </a:spcBef>
        <a:buClr>
          <a:schemeClr val="tx2"/>
        </a:buClr>
        <a:buFont typeface="Arial" pitchFamily="34" charset="0"/>
        <a:buChar char="•"/>
        <a:defRPr sz="1800" kern="1200">
          <a:solidFill>
            <a:schemeClr val="tx1"/>
          </a:solidFill>
          <a:latin typeface="+mn-lt"/>
          <a:ea typeface="+mn-ea"/>
          <a:cs typeface="+mn-cs"/>
        </a:defRPr>
      </a:lvl4pPr>
      <a:lvl5pPr marL="2057400" indent="-228600" algn="l" defTabSz="914400" rtl="0" eaLnBrk="1" latinLnBrk="1" hangingPunct="1">
        <a:spcBef>
          <a:spcPct val="20000"/>
        </a:spcBef>
        <a:buClr>
          <a:schemeClr val="tx2"/>
        </a:buClr>
        <a:buFont typeface="Arial" pitchFamily="34" charset="0"/>
        <a:buChar char="•"/>
        <a:defRPr sz="1800" kern="1200" baseline="0">
          <a:solidFill>
            <a:schemeClr val="tx1"/>
          </a:solidFill>
          <a:latin typeface="+mn-lt"/>
          <a:ea typeface="+mn-ea"/>
          <a:cs typeface="+mn-cs"/>
        </a:defRPr>
      </a:lvl5pPr>
      <a:lvl6pPr marL="2514600" indent="-228600" algn="l" defTabSz="914400" rtl="0" eaLnBrk="1" latinLnBrk="1" hangingPunct="1">
        <a:spcBef>
          <a:spcPct val="20000"/>
        </a:spcBef>
        <a:buClr>
          <a:schemeClr val="tx2"/>
        </a:buClr>
        <a:buFont typeface="Arial" pitchFamily="34" charset="0"/>
        <a:buChar char="•"/>
        <a:defRPr sz="1600" kern="1200">
          <a:solidFill>
            <a:schemeClr val="tx1"/>
          </a:solidFill>
          <a:latin typeface="+mn-lt"/>
          <a:ea typeface="+mn-ea"/>
          <a:cs typeface="+mn-cs"/>
        </a:defRPr>
      </a:lvl6pPr>
      <a:lvl7pPr marL="2971800" indent="-228600" algn="l" defTabSz="914400" rtl="0" eaLnBrk="1" latinLnBrk="1" hangingPunct="1">
        <a:spcBef>
          <a:spcPct val="20000"/>
        </a:spcBef>
        <a:buClr>
          <a:schemeClr val="tx2"/>
        </a:buClr>
        <a:buFont typeface="Arial" pitchFamily="34" charset="0"/>
        <a:buChar char="•"/>
        <a:defRPr sz="1600" kern="1200">
          <a:solidFill>
            <a:schemeClr val="tx1"/>
          </a:solidFill>
          <a:latin typeface="+mn-lt"/>
          <a:ea typeface="+mn-ea"/>
          <a:cs typeface="+mn-cs"/>
        </a:defRPr>
      </a:lvl7pPr>
      <a:lvl8pPr marL="3429000" indent="-228600" algn="l" defTabSz="914400" rtl="0" eaLnBrk="1" latinLnBrk="1" hangingPunct="1">
        <a:spcBef>
          <a:spcPct val="20000"/>
        </a:spcBef>
        <a:buClr>
          <a:schemeClr val="tx2"/>
        </a:buClr>
        <a:buFont typeface="Arial" pitchFamily="34" charset="0"/>
        <a:buChar char="•"/>
        <a:defRPr sz="1600" kern="1200">
          <a:solidFill>
            <a:schemeClr val="tx1"/>
          </a:solidFill>
          <a:latin typeface="+mn-lt"/>
          <a:ea typeface="+mn-ea"/>
          <a:cs typeface="+mn-cs"/>
        </a:defRPr>
      </a:lvl8pPr>
      <a:lvl9pPr marL="3886200" indent="-228600" algn="l" defTabSz="914400" rtl="0" eaLnBrk="1" latinLnBrk="1" hangingPunct="1">
        <a:spcBef>
          <a:spcPct val="20000"/>
        </a:spcBef>
        <a:buClr>
          <a:schemeClr val="tx2"/>
        </a:buClr>
        <a:buFont typeface="Arial" pitchFamily="34" charset="0"/>
        <a:buChar char="•"/>
        <a:defRPr sz="1600" kern="1200">
          <a:solidFill>
            <a:schemeClr val="tx1"/>
          </a:solidFill>
          <a:latin typeface="+mn-lt"/>
          <a:ea typeface="+mn-ea"/>
          <a:cs typeface="+mn-cs"/>
        </a:defRPr>
      </a:lvl9pPr>
    </p:bodyStyle>
    <p:otherStyle>
      <a:defPPr>
        <a:defRPr lang="en-US"/>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hyperlink" Target="http://en.wikipedia.org/wiki/Uranium_ore#cite_note-8" TargetMode="External"/><Relationship Id="rId2" Type="http://schemas.openxmlformats.org/officeDocument/2006/relationships/hyperlink" Target="http://en.wikipedia.org/wiki/Uranium_ore#cite_note-hydro-7" TargetMode="Externa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hyperlink" Target="http://oregonstate.edu/ehs/book/export/html/88" TargetMode="External"/><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a:xfrm>
            <a:off x="457200" y="152718"/>
            <a:ext cx="8147248" cy="1371600"/>
          </a:xfrm>
        </p:spPr>
        <p:txBody>
          <a:bodyPr>
            <a:normAutofit/>
          </a:bodyPr>
          <a:lstStyle/>
          <a:p>
            <a:r>
              <a:rPr lang="en-US" altLang="ko-KR" dirty="0" smtClean="0"/>
              <a:t>2-6. radioactivity &amp; environment</a:t>
            </a:r>
            <a:endParaRPr lang="ko-KR" altLang="en-US" dirty="0"/>
          </a:p>
        </p:txBody>
      </p:sp>
      <p:sp>
        <p:nvSpPr>
          <p:cNvPr id="3" name="내용 개체 틀 2"/>
          <p:cNvSpPr>
            <a:spLocks noGrp="1"/>
          </p:cNvSpPr>
          <p:nvPr>
            <p:ph idx="1"/>
          </p:nvPr>
        </p:nvSpPr>
        <p:spPr/>
        <p:txBody>
          <a:bodyPr>
            <a:normAutofit/>
          </a:bodyPr>
          <a:lstStyle/>
          <a:p>
            <a:r>
              <a:rPr lang="en-US" altLang="ko-KR" sz="3200" dirty="0" smtClean="0"/>
              <a:t>2-6-1</a:t>
            </a:r>
            <a:r>
              <a:rPr lang="en-US" altLang="ko-KR" sz="3200" dirty="0" smtClean="0"/>
              <a:t>. </a:t>
            </a:r>
            <a:r>
              <a:rPr lang="en-US" altLang="ko-KR" sz="3200" dirty="0" smtClean="0"/>
              <a:t>Radioactivity</a:t>
            </a:r>
            <a:endParaRPr lang="en-US" altLang="ko-KR" sz="3200" dirty="0" smtClean="0"/>
          </a:p>
          <a:p>
            <a:endParaRPr lang="en-US" altLang="ko-KR" sz="3200" dirty="0" smtClean="0"/>
          </a:p>
          <a:p>
            <a:pPr marL="914400" lvl="1" indent="-457200"/>
            <a:r>
              <a:rPr lang="en-US" altLang="ko-KR" sz="2600" dirty="0" smtClean="0"/>
              <a:t>Radiation due to decay of a nucleus of an atom</a:t>
            </a:r>
            <a:endParaRPr lang="en-US" altLang="ko-KR" sz="2600" dirty="0" smtClean="0"/>
          </a:p>
          <a:p>
            <a:pPr marL="914400" lvl="1" indent="-457200"/>
            <a:endParaRPr lang="en-US" altLang="ko-KR" sz="2600" dirty="0" smtClean="0"/>
          </a:p>
          <a:p>
            <a:pPr marL="914400" lvl="1" indent="-457200"/>
            <a:r>
              <a:rPr lang="en-US" altLang="ko-KR" sz="2600" dirty="0" smtClean="0"/>
              <a:t>(Radioactive) Decay: The process loosing energy from an unstable nucleus by emitting </a:t>
            </a:r>
            <a:r>
              <a:rPr lang="en-US" altLang="ko-KR" sz="2600" dirty="0"/>
              <a:t>(ionizing) </a:t>
            </a:r>
            <a:r>
              <a:rPr lang="en-US" altLang="ko-KR" sz="2600" dirty="0" smtClean="0"/>
              <a:t>particles</a:t>
            </a:r>
            <a:endParaRPr lang="en-US" altLang="ko-KR" dirty="0" smtClean="0"/>
          </a:p>
        </p:txBody>
      </p:sp>
    </p:spTree>
    <p:extLst>
      <p:ext uri="{BB962C8B-B14F-4D97-AF65-F5344CB8AC3E}">
        <p14:creationId xmlns:p14="http://schemas.microsoft.com/office/powerpoint/2010/main" val="215333429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내용 개체 틀 2"/>
          <p:cNvSpPr>
            <a:spLocks noGrp="1"/>
          </p:cNvSpPr>
          <p:nvPr>
            <p:ph idx="1"/>
          </p:nvPr>
        </p:nvSpPr>
        <p:spPr>
          <a:xfrm>
            <a:off x="457200" y="692696"/>
            <a:ext cx="7620000" cy="5433467"/>
          </a:xfrm>
        </p:spPr>
        <p:txBody>
          <a:bodyPr>
            <a:normAutofit/>
          </a:bodyPr>
          <a:lstStyle/>
          <a:p>
            <a:r>
              <a:rPr lang="en-US" altLang="ko-KR" sz="3200" dirty="0" smtClean="0"/>
              <a:t>2-6-5. Nuclear Power</a:t>
            </a:r>
          </a:p>
          <a:p>
            <a:pPr lvl="1" indent="-457200"/>
            <a:endParaRPr lang="en-US" altLang="ko-KR" sz="2800" dirty="0" smtClean="0"/>
          </a:p>
        </p:txBody>
      </p:sp>
      <p:pic>
        <p:nvPicPr>
          <p:cNvPr id="921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1560" y="1365083"/>
            <a:ext cx="6250458" cy="498044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직사각형 3"/>
          <p:cNvSpPr/>
          <p:nvPr/>
        </p:nvSpPr>
        <p:spPr>
          <a:xfrm>
            <a:off x="755576" y="6345527"/>
            <a:ext cx="4572000" cy="276999"/>
          </a:xfrm>
          <a:prstGeom prst="rect">
            <a:avLst/>
          </a:prstGeom>
        </p:spPr>
        <p:txBody>
          <a:bodyPr>
            <a:spAutoFit/>
          </a:bodyPr>
          <a:lstStyle/>
          <a:p>
            <a:r>
              <a:rPr lang="en-US" sz="1200" dirty="0"/>
              <a:t>http://en.wikipedia.org/wiki/Nuclear_power_in_the_United_States</a:t>
            </a:r>
          </a:p>
        </p:txBody>
      </p:sp>
      <p:sp>
        <p:nvSpPr>
          <p:cNvPr id="5" name="TextBox 4"/>
          <p:cNvSpPr txBox="1"/>
          <p:nvPr/>
        </p:nvSpPr>
        <p:spPr>
          <a:xfrm>
            <a:off x="5652120" y="995751"/>
            <a:ext cx="2672526" cy="369332"/>
          </a:xfrm>
          <a:prstGeom prst="rect">
            <a:avLst/>
          </a:prstGeom>
          <a:noFill/>
        </p:spPr>
        <p:txBody>
          <a:bodyPr wrap="none" rtlCol="0">
            <a:spAutoFit/>
          </a:bodyPr>
          <a:lstStyle/>
          <a:p>
            <a:r>
              <a:rPr lang="en-US" dirty="0" smtClean="0"/>
              <a:t>More than 40% in Korea</a:t>
            </a:r>
            <a:endParaRPr lang="en-US" dirty="0"/>
          </a:p>
        </p:txBody>
      </p:sp>
    </p:spTree>
    <p:extLst>
      <p:ext uri="{BB962C8B-B14F-4D97-AF65-F5344CB8AC3E}">
        <p14:creationId xmlns:p14="http://schemas.microsoft.com/office/powerpoint/2010/main" val="304625245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23728" y="980728"/>
            <a:ext cx="5048250" cy="3676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직사각형 2"/>
          <p:cNvSpPr/>
          <p:nvPr/>
        </p:nvSpPr>
        <p:spPr>
          <a:xfrm>
            <a:off x="2195736" y="5157192"/>
            <a:ext cx="4572000" cy="276999"/>
          </a:xfrm>
          <a:prstGeom prst="rect">
            <a:avLst/>
          </a:prstGeom>
        </p:spPr>
        <p:txBody>
          <a:bodyPr>
            <a:spAutoFit/>
          </a:bodyPr>
          <a:lstStyle/>
          <a:p>
            <a:r>
              <a:rPr lang="en-US" sz="1200" dirty="0"/>
              <a:t>http://www.fepc.or.jp/english/library/power_line/detail/02/</a:t>
            </a:r>
          </a:p>
        </p:txBody>
      </p:sp>
    </p:spTree>
    <p:extLst>
      <p:ext uri="{BB962C8B-B14F-4D97-AF65-F5344CB8AC3E}">
        <p14:creationId xmlns:p14="http://schemas.microsoft.com/office/powerpoint/2010/main" val="86217907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표 3"/>
          <p:cNvGraphicFramePr>
            <a:graphicFrameLocks noGrp="1"/>
          </p:cNvGraphicFramePr>
          <p:nvPr>
            <p:extLst>
              <p:ext uri="{D42A27DB-BD31-4B8C-83A1-F6EECF244321}">
                <p14:modId xmlns:p14="http://schemas.microsoft.com/office/powerpoint/2010/main" val="407147487"/>
              </p:ext>
            </p:extLst>
          </p:nvPr>
        </p:nvGraphicFramePr>
        <p:xfrm>
          <a:off x="1187624" y="116632"/>
          <a:ext cx="6768752" cy="5976661"/>
        </p:xfrm>
        <a:graphic>
          <a:graphicData uri="http://schemas.openxmlformats.org/drawingml/2006/table">
            <a:tbl>
              <a:tblPr/>
              <a:tblGrid>
                <a:gridCol w="3384376"/>
                <a:gridCol w="3384376"/>
              </a:tblGrid>
              <a:tr h="288782">
                <a:tc gridSpan="2">
                  <a:txBody>
                    <a:bodyPr/>
                    <a:lstStyle/>
                    <a:p>
                      <a:pPr algn="ctr"/>
                      <a:r>
                        <a:rPr lang="en-US" sz="1400" dirty="0">
                          <a:effectLst/>
                        </a:rPr>
                        <a:t>Uranium Minerals</a:t>
                      </a:r>
                      <a:r>
                        <a:rPr lang="en-US" sz="1400" baseline="30000" dirty="0">
                          <a:effectLst/>
                          <a:hlinkClick r:id="rId2"/>
                        </a:rPr>
                        <a:t>[7]</a:t>
                      </a:r>
                      <a:r>
                        <a:rPr lang="en-US" sz="1400" baseline="30000" dirty="0">
                          <a:effectLst/>
                          <a:hlinkClick r:id="rId3"/>
                        </a:rPr>
                        <a:t>[8]</a:t>
                      </a:r>
                      <a:endParaRPr lang="en-US" sz="1400" dirty="0">
                        <a:effectLst/>
                      </a:endParaRPr>
                    </a:p>
                  </a:txBody>
                  <a:tcPr marL="52694" marR="52694" marT="26347" marB="26347" anchor="ctr">
                    <a:lnL>
                      <a:noFill/>
                    </a:lnL>
                    <a:lnR>
                      <a:noFill/>
                    </a:lnR>
                    <a:lnT>
                      <a:noFill/>
                    </a:lnT>
                    <a:lnB>
                      <a:noFill/>
                    </a:lnB>
                    <a:solidFill>
                      <a:srgbClr val="D2B48C"/>
                    </a:solidFill>
                  </a:tcPr>
                </a:tc>
                <a:tc hMerge="1">
                  <a:txBody>
                    <a:bodyPr/>
                    <a:lstStyle/>
                    <a:p>
                      <a:endParaRPr lang="en-US"/>
                    </a:p>
                  </a:txBody>
                  <a:tcPr/>
                </a:tc>
              </a:tr>
              <a:tr h="288782">
                <a:tc gridSpan="2">
                  <a:txBody>
                    <a:bodyPr/>
                    <a:lstStyle/>
                    <a:p>
                      <a:pPr algn="ctr"/>
                      <a:r>
                        <a:rPr lang="en-US" sz="1400" dirty="0">
                          <a:effectLst/>
                        </a:rPr>
                        <a:t>Primary uranium minerals</a:t>
                      </a:r>
                    </a:p>
                  </a:txBody>
                  <a:tcPr marL="52694" marR="52694" marT="26347" marB="26347" anchor="ctr">
                    <a:lnL>
                      <a:noFill/>
                    </a:lnL>
                    <a:lnR>
                      <a:noFill/>
                    </a:lnR>
                    <a:lnT>
                      <a:noFill/>
                    </a:lnT>
                    <a:lnB>
                      <a:noFill/>
                    </a:lnB>
                    <a:solidFill>
                      <a:srgbClr val="FFDEAD"/>
                    </a:solidFill>
                  </a:tcPr>
                </a:tc>
                <a:tc hMerge="1">
                  <a:txBody>
                    <a:bodyPr/>
                    <a:lstStyle/>
                    <a:p>
                      <a:endParaRPr lang="en-US"/>
                    </a:p>
                  </a:txBody>
                  <a:tcPr/>
                </a:tc>
              </a:tr>
              <a:tr h="288782">
                <a:tc>
                  <a:txBody>
                    <a:bodyPr/>
                    <a:lstStyle/>
                    <a:p>
                      <a:r>
                        <a:rPr lang="en-US" sz="1400">
                          <a:effectLst/>
                        </a:rPr>
                        <a:t>Name</a:t>
                      </a:r>
                    </a:p>
                  </a:txBody>
                  <a:tcPr marL="52694" marR="52694" marT="26347" marB="26347" anchor="ctr">
                    <a:lnL>
                      <a:noFill/>
                    </a:lnL>
                    <a:lnR>
                      <a:noFill/>
                    </a:lnR>
                    <a:lnT>
                      <a:noFill/>
                    </a:lnT>
                    <a:lnB>
                      <a:noFill/>
                    </a:lnB>
                    <a:solidFill>
                      <a:srgbClr val="FFDEAD"/>
                    </a:solidFill>
                  </a:tcPr>
                </a:tc>
                <a:tc>
                  <a:txBody>
                    <a:bodyPr/>
                    <a:lstStyle/>
                    <a:p>
                      <a:r>
                        <a:rPr lang="en-US" sz="1400" dirty="0">
                          <a:effectLst/>
                        </a:rPr>
                        <a:t>Chemical Formula</a:t>
                      </a:r>
                    </a:p>
                  </a:txBody>
                  <a:tcPr marL="52694" marR="52694" marT="26347" marB="26347" anchor="ctr">
                    <a:lnL>
                      <a:noFill/>
                    </a:lnL>
                    <a:lnR>
                      <a:noFill/>
                    </a:lnR>
                    <a:lnT>
                      <a:noFill/>
                    </a:lnT>
                    <a:lnB>
                      <a:noFill/>
                    </a:lnB>
                    <a:solidFill>
                      <a:srgbClr val="FFDEAD"/>
                    </a:solidFill>
                  </a:tcPr>
                </a:tc>
              </a:tr>
              <a:tr h="288782">
                <a:tc>
                  <a:txBody>
                    <a:bodyPr/>
                    <a:lstStyle/>
                    <a:p>
                      <a:r>
                        <a:rPr lang="en-US" sz="1400" dirty="0" err="1"/>
                        <a:t>uraninite</a:t>
                      </a:r>
                      <a:endParaRPr lang="en-US" sz="1400" dirty="0"/>
                    </a:p>
                  </a:txBody>
                  <a:tcPr marL="52694" marR="52694" marT="26347" marB="26347" anchor="ctr">
                    <a:lnL>
                      <a:noFill/>
                    </a:lnL>
                    <a:lnR>
                      <a:noFill/>
                    </a:lnR>
                    <a:lnT>
                      <a:noFill/>
                    </a:lnT>
                    <a:lnB>
                      <a:noFill/>
                    </a:lnB>
                  </a:tcPr>
                </a:tc>
                <a:tc>
                  <a:txBody>
                    <a:bodyPr/>
                    <a:lstStyle/>
                    <a:p>
                      <a:r>
                        <a:rPr lang="en-US" sz="1400" dirty="0"/>
                        <a:t>UO</a:t>
                      </a:r>
                      <a:r>
                        <a:rPr lang="en-US" sz="1400" baseline="-25000" dirty="0"/>
                        <a:t>2</a:t>
                      </a:r>
                      <a:endParaRPr lang="en-US" sz="1400" dirty="0"/>
                    </a:p>
                  </a:txBody>
                  <a:tcPr marL="52694" marR="52694" marT="26347" marB="26347" anchor="ctr">
                    <a:lnL>
                      <a:noFill/>
                    </a:lnL>
                    <a:lnR>
                      <a:noFill/>
                    </a:lnR>
                    <a:lnT>
                      <a:noFill/>
                    </a:lnT>
                    <a:lnB>
                      <a:noFill/>
                    </a:lnB>
                  </a:tcPr>
                </a:tc>
              </a:tr>
              <a:tr h="288782">
                <a:tc>
                  <a:txBody>
                    <a:bodyPr/>
                    <a:lstStyle/>
                    <a:p>
                      <a:r>
                        <a:rPr lang="en-US" sz="1400" dirty="0"/>
                        <a:t>pitchblende</a:t>
                      </a:r>
                    </a:p>
                  </a:txBody>
                  <a:tcPr marL="52694" marR="52694" marT="26347" marB="26347" anchor="ctr">
                    <a:lnL>
                      <a:noFill/>
                    </a:lnL>
                    <a:lnR>
                      <a:noFill/>
                    </a:lnR>
                    <a:lnT>
                      <a:noFill/>
                    </a:lnT>
                    <a:lnB>
                      <a:noFill/>
                    </a:lnB>
                  </a:tcPr>
                </a:tc>
                <a:tc>
                  <a:txBody>
                    <a:bodyPr/>
                    <a:lstStyle/>
                    <a:p>
                      <a:r>
                        <a:rPr lang="en-US" sz="1400" dirty="0"/>
                        <a:t>U</a:t>
                      </a:r>
                      <a:r>
                        <a:rPr lang="en-US" sz="1400" baseline="-25000" dirty="0"/>
                        <a:t>3</a:t>
                      </a:r>
                      <a:r>
                        <a:rPr lang="en-US" sz="1400" dirty="0"/>
                        <a:t>O</a:t>
                      </a:r>
                      <a:r>
                        <a:rPr lang="en-US" sz="1400" baseline="-25000" dirty="0"/>
                        <a:t>8</a:t>
                      </a:r>
                      <a:r>
                        <a:rPr lang="en-US" sz="1400" dirty="0"/>
                        <a:t>, rare U</a:t>
                      </a:r>
                      <a:r>
                        <a:rPr lang="en-US" sz="1400" baseline="-25000" dirty="0"/>
                        <a:t>3</a:t>
                      </a:r>
                      <a:r>
                        <a:rPr lang="en-US" sz="1400" dirty="0"/>
                        <a:t>O</a:t>
                      </a:r>
                      <a:r>
                        <a:rPr lang="en-US" sz="1400" baseline="-25000" dirty="0"/>
                        <a:t>7</a:t>
                      </a:r>
                      <a:endParaRPr lang="en-US" sz="1400" dirty="0"/>
                    </a:p>
                  </a:txBody>
                  <a:tcPr marL="52694" marR="52694" marT="26347" marB="26347" anchor="ctr">
                    <a:lnL>
                      <a:noFill/>
                    </a:lnL>
                    <a:lnR>
                      <a:noFill/>
                    </a:lnR>
                    <a:lnT>
                      <a:noFill/>
                    </a:lnT>
                    <a:lnB>
                      <a:noFill/>
                    </a:lnB>
                  </a:tcPr>
                </a:tc>
              </a:tr>
              <a:tr h="288782">
                <a:tc>
                  <a:txBody>
                    <a:bodyPr/>
                    <a:lstStyle/>
                    <a:p>
                      <a:r>
                        <a:rPr lang="en-US" sz="1400" dirty="0" err="1"/>
                        <a:t>coffinite</a:t>
                      </a:r>
                      <a:endParaRPr lang="en-US" sz="1400" dirty="0"/>
                    </a:p>
                  </a:txBody>
                  <a:tcPr marL="52694" marR="52694" marT="26347" marB="26347" anchor="ctr">
                    <a:lnL>
                      <a:noFill/>
                    </a:lnL>
                    <a:lnR>
                      <a:noFill/>
                    </a:lnR>
                    <a:lnT>
                      <a:noFill/>
                    </a:lnT>
                    <a:lnB>
                      <a:noFill/>
                    </a:lnB>
                  </a:tcPr>
                </a:tc>
                <a:tc>
                  <a:txBody>
                    <a:bodyPr/>
                    <a:lstStyle/>
                    <a:p>
                      <a:r>
                        <a:rPr lang="en-US" sz="1400" dirty="0"/>
                        <a:t>U(SiO</a:t>
                      </a:r>
                      <a:r>
                        <a:rPr lang="en-US" sz="1400" baseline="-25000" dirty="0"/>
                        <a:t>4</a:t>
                      </a:r>
                      <a:r>
                        <a:rPr lang="en-US" sz="1400" dirty="0"/>
                        <a:t>)</a:t>
                      </a:r>
                      <a:r>
                        <a:rPr lang="en-US" sz="1400" baseline="-25000" dirty="0"/>
                        <a:t>1–x</a:t>
                      </a:r>
                      <a:r>
                        <a:rPr lang="en-US" sz="1400" dirty="0"/>
                        <a:t>(OH)</a:t>
                      </a:r>
                      <a:r>
                        <a:rPr lang="en-US" sz="1400" baseline="-25000" dirty="0"/>
                        <a:t>4x</a:t>
                      </a:r>
                      <a:endParaRPr lang="en-US" sz="1400" dirty="0"/>
                    </a:p>
                  </a:txBody>
                  <a:tcPr marL="52694" marR="52694" marT="26347" marB="26347" anchor="ctr">
                    <a:lnL>
                      <a:noFill/>
                    </a:lnL>
                    <a:lnR>
                      <a:noFill/>
                    </a:lnR>
                    <a:lnT>
                      <a:noFill/>
                    </a:lnT>
                    <a:lnB>
                      <a:noFill/>
                    </a:lnB>
                  </a:tcPr>
                </a:tc>
              </a:tr>
              <a:tr h="288782">
                <a:tc>
                  <a:txBody>
                    <a:bodyPr/>
                    <a:lstStyle/>
                    <a:p>
                      <a:r>
                        <a:rPr lang="en-US" sz="1400" dirty="0" err="1"/>
                        <a:t>brannerite</a:t>
                      </a:r>
                      <a:endParaRPr lang="en-US" sz="1400" dirty="0"/>
                    </a:p>
                  </a:txBody>
                  <a:tcPr marL="52694" marR="52694" marT="26347" marB="26347" anchor="ctr">
                    <a:lnL>
                      <a:noFill/>
                    </a:lnL>
                    <a:lnR>
                      <a:noFill/>
                    </a:lnR>
                    <a:lnT>
                      <a:noFill/>
                    </a:lnT>
                    <a:lnB>
                      <a:noFill/>
                    </a:lnB>
                  </a:tcPr>
                </a:tc>
                <a:tc>
                  <a:txBody>
                    <a:bodyPr/>
                    <a:lstStyle/>
                    <a:p>
                      <a:r>
                        <a:rPr lang="en-US" sz="1400" dirty="0"/>
                        <a:t>UTi</a:t>
                      </a:r>
                      <a:r>
                        <a:rPr lang="en-US" sz="1400" baseline="-25000" dirty="0"/>
                        <a:t>2</a:t>
                      </a:r>
                      <a:r>
                        <a:rPr lang="en-US" sz="1400" dirty="0"/>
                        <a:t>O</a:t>
                      </a:r>
                      <a:r>
                        <a:rPr lang="en-US" sz="1400" baseline="-25000" dirty="0"/>
                        <a:t>6</a:t>
                      </a:r>
                      <a:endParaRPr lang="en-US" sz="1400" dirty="0"/>
                    </a:p>
                  </a:txBody>
                  <a:tcPr marL="52694" marR="52694" marT="26347" marB="26347" anchor="ctr">
                    <a:lnL>
                      <a:noFill/>
                    </a:lnL>
                    <a:lnR>
                      <a:noFill/>
                    </a:lnR>
                    <a:lnT>
                      <a:noFill/>
                    </a:lnT>
                    <a:lnB>
                      <a:noFill/>
                    </a:lnB>
                  </a:tcPr>
                </a:tc>
              </a:tr>
              <a:tr h="288782">
                <a:tc>
                  <a:txBody>
                    <a:bodyPr/>
                    <a:lstStyle/>
                    <a:p>
                      <a:r>
                        <a:rPr lang="en-US" sz="1400" dirty="0" err="1"/>
                        <a:t>davidite</a:t>
                      </a:r>
                      <a:endParaRPr lang="en-US" sz="1400" dirty="0"/>
                    </a:p>
                  </a:txBody>
                  <a:tcPr marL="52694" marR="52694" marT="26347" marB="26347" anchor="ctr">
                    <a:lnL>
                      <a:noFill/>
                    </a:lnL>
                    <a:lnR>
                      <a:noFill/>
                    </a:lnR>
                    <a:lnT>
                      <a:noFill/>
                    </a:lnT>
                    <a:lnB>
                      <a:noFill/>
                    </a:lnB>
                  </a:tcPr>
                </a:tc>
                <a:tc>
                  <a:txBody>
                    <a:bodyPr/>
                    <a:lstStyle/>
                    <a:p>
                      <a:r>
                        <a:rPr lang="en-US" sz="1400" dirty="0"/>
                        <a:t>(REE)(Y,U)(Ti,Fe</a:t>
                      </a:r>
                      <a:r>
                        <a:rPr lang="en-US" sz="1400" baseline="30000" dirty="0"/>
                        <a:t>3+</a:t>
                      </a:r>
                      <a:r>
                        <a:rPr lang="en-US" sz="1400" dirty="0"/>
                        <a:t>)</a:t>
                      </a:r>
                      <a:r>
                        <a:rPr lang="en-US" sz="1400" baseline="-25000" dirty="0"/>
                        <a:t>20</a:t>
                      </a:r>
                      <a:r>
                        <a:rPr lang="en-US" sz="1400" dirty="0"/>
                        <a:t>O</a:t>
                      </a:r>
                      <a:r>
                        <a:rPr lang="en-US" sz="1400" baseline="-25000" dirty="0"/>
                        <a:t>38</a:t>
                      </a:r>
                      <a:endParaRPr lang="en-US" sz="1400" dirty="0"/>
                    </a:p>
                  </a:txBody>
                  <a:tcPr marL="52694" marR="52694" marT="26347" marB="26347" anchor="ctr">
                    <a:lnL>
                      <a:noFill/>
                    </a:lnL>
                    <a:lnR>
                      <a:noFill/>
                    </a:lnR>
                    <a:lnT>
                      <a:noFill/>
                    </a:lnT>
                    <a:lnB>
                      <a:noFill/>
                    </a:lnB>
                  </a:tcPr>
                </a:tc>
              </a:tr>
              <a:tr h="288782">
                <a:tc>
                  <a:txBody>
                    <a:bodyPr/>
                    <a:lstStyle/>
                    <a:p>
                      <a:r>
                        <a:rPr lang="en-US" sz="1400" dirty="0" err="1"/>
                        <a:t>thucholite</a:t>
                      </a:r>
                      <a:endParaRPr lang="en-US" sz="1400" dirty="0"/>
                    </a:p>
                  </a:txBody>
                  <a:tcPr marL="52694" marR="52694" marT="26347" marB="26347" anchor="ctr">
                    <a:lnL>
                      <a:noFill/>
                    </a:lnL>
                    <a:lnR>
                      <a:noFill/>
                    </a:lnR>
                    <a:lnT>
                      <a:noFill/>
                    </a:lnT>
                    <a:lnB>
                      <a:noFill/>
                    </a:lnB>
                  </a:tcPr>
                </a:tc>
                <a:tc>
                  <a:txBody>
                    <a:bodyPr/>
                    <a:lstStyle/>
                    <a:p>
                      <a:r>
                        <a:rPr lang="en-US" sz="1400" dirty="0"/>
                        <a:t>Uranium-bearing </a:t>
                      </a:r>
                      <a:r>
                        <a:rPr lang="en-US" sz="1400" dirty="0" err="1"/>
                        <a:t>pyrobitumen</a:t>
                      </a:r>
                      <a:endParaRPr lang="en-US" sz="1400" dirty="0"/>
                    </a:p>
                  </a:txBody>
                  <a:tcPr marL="52694" marR="52694" marT="26347" marB="26347" anchor="ctr">
                    <a:lnL>
                      <a:noFill/>
                    </a:lnL>
                    <a:lnR>
                      <a:noFill/>
                    </a:lnR>
                    <a:lnT>
                      <a:noFill/>
                    </a:lnT>
                    <a:lnB>
                      <a:noFill/>
                    </a:lnB>
                  </a:tcPr>
                </a:tc>
              </a:tr>
              <a:tr h="288782">
                <a:tc gridSpan="2">
                  <a:txBody>
                    <a:bodyPr/>
                    <a:lstStyle/>
                    <a:p>
                      <a:pPr algn="ctr"/>
                      <a:r>
                        <a:rPr lang="en-US" sz="1400" dirty="0">
                          <a:effectLst/>
                        </a:rPr>
                        <a:t>Secondary uranium minerals</a:t>
                      </a:r>
                    </a:p>
                  </a:txBody>
                  <a:tcPr marL="52694" marR="52694" marT="26347" marB="26347" anchor="ctr">
                    <a:lnL>
                      <a:noFill/>
                    </a:lnL>
                    <a:lnR>
                      <a:noFill/>
                    </a:lnR>
                    <a:lnT>
                      <a:noFill/>
                    </a:lnT>
                    <a:lnB>
                      <a:noFill/>
                    </a:lnB>
                    <a:solidFill>
                      <a:srgbClr val="FFDEAD"/>
                    </a:solidFill>
                  </a:tcPr>
                </a:tc>
                <a:tc hMerge="1">
                  <a:txBody>
                    <a:bodyPr/>
                    <a:lstStyle/>
                    <a:p>
                      <a:endParaRPr lang="en-US"/>
                    </a:p>
                  </a:txBody>
                  <a:tcPr/>
                </a:tc>
              </a:tr>
              <a:tr h="288782">
                <a:tc>
                  <a:txBody>
                    <a:bodyPr/>
                    <a:lstStyle/>
                    <a:p>
                      <a:r>
                        <a:rPr lang="en-US" sz="1400">
                          <a:effectLst/>
                        </a:rPr>
                        <a:t>Name</a:t>
                      </a:r>
                    </a:p>
                  </a:txBody>
                  <a:tcPr marL="52694" marR="52694" marT="26347" marB="26347" anchor="ctr">
                    <a:lnL>
                      <a:noFill/>
                    </a:lnL>
                    <a:lnR>
                      <a:noFill/>
                    </a:lnR>
                    <a:lnT>
                      <a:noFill/>
                    </a:lnT>
                    <a:lnB>
                      <a:noFill/>
                    </a:lnB>
                    <a:solidFill>
                      <a:srgbClr val="FFDEAD"/>
                    </a:solidFill>
                  </a:tcPr>
                </a:tc>
                <a:tc>
                  <a:txBody>
                    <a:bodyPr/>
                    <a:lstStyle/>
                    <a:p>
                      <a:r>
                        <a:rPr lang="en-US" sz="1400" dirty="0">
                          <a:effectLst/>
                        </a:rPr>
                        <a:t>Chemical Formula</a:t>
                      </a:r>
                    </a:p>
                  </a:txBody>
                  <a:tcPr marL="52694" marR="52694" marT="26347" marB="26347" anchor="ctr">
                    <a:lnL>
                      <a:noFill/>
                    </a:lnL>
                    <a:lnR>
                      <a:noFill/>
                    </a:lnR>
                    <a:lnT>
                      <a:noFill/>
                    </a:lnT>
                    <a:lnB>
                      <a:noFill/>
                    </a:lnB>
                    <a:solidFill>
                      <a:srgbClr val="FFDEAD"/>
                    </a:solidFill>
                  </a:tcPr>
                </a:tc>
              </a:tr>
              <a:tr h="288782">
                <a:tc>
                  <a:txBody>
                    <a:bodyPr/>
                    <a:lstStyle/>
                    <a:p>
                      <a:r>
                        <a:rPr lang="en-US" sz="1400" dirty="0" err="1"/>
                        <a:t>autunite</a:t>
                      </a:r>
                      <a:endParaRPr lang="en-US" sz="1400" dirty="0"/>
                    </a:p>
                  </a:txBody>
                  <a:tcPr marL="52694" marR="52694" marT="26347" marB="26347" anchor="ctr">
                    <a:lnL>
                      <a:noFill/>
                    </a:lnL>
                    <a:lnR>
                      <a:noFill/>
                    </a:lnR>
                    <a:lnT>
                      <a:noFill/>
                    </a:lnT>
                    <a:lnB>
                      <a:noFill/>
                    </a:lnB>
                  </a:tcPr>
                </a:tc>
                <a:tc>
                  <a:txBody>
                    <a:bodyPr/>
                    <a:lstStyle/>
                    <a:p>
                      <a:r>
                        <a:rPr lang="en-US" sz="1400" dirty="0" err="1"/>
                        <a:t>Ca</a:t>
                      </a:r>
                      <a:r>
                        <a:rPr lang="en-US" sz="1400" dirty="0"/>
                        <a:t>(UO</a:t>
                      </a:r>
                      <a:r>
                        <a:rPr lang="en-US" sz="1400" baseline="-25000" dirty="0"/>
                        <a:t>2</a:t>
                      </a:r>
                      <a:r>
                        <a:rPr lang="en-US" sz="1400" dirty="0"/>
                        <a:t>)</a:t>
                      </a:r>
                      <a:r>
                        <a:rPr lang="en-US" sz="1400" baseline="-25000" dirty="0"/>
                        <a:t>2</a:t>
                      </a:r>
                      <a:r>
                        <a:rPr lang="en-US" sz="1400" dirty="0"/>
                        <a:t>(PO</a:t>
                      </a:r>
                      <a:r>
                        <a:rPr lang="en-US" sz="1400" baseline="-25000" dirty="0"/>
                        <a:t>4</a:t>
                      </a:r>
                      <a:r>
                        <a:rPr lang="en-US" sz="1400" dirty="0"/>
                        <a:t>)</a:t>
                      </a:r>
                      <a:r>
                        <a:rPr lang="en-US" sz="1400" baseline="-25000" dirty="0"/>
                        <a:t>2</a:t>
                      </a:r>
                      <a:r>
                        <a:rPr lang="en-US" sz="1400" dirty="0"/>
                        <a:t> x 8-12 H</a:t>
                      </a:r>
                      <a:r>
                        <a:rPr lang="en-US" sz="1400" baseline="-25000" dirty="0"/>
                        <a:t>2</a:t>
                      </a:r>
                      <a:r>
                        <a:rPr lang="en-US" sz="1400" dirty="0"/>
                        <a:t>O</a:t>
                      </a:r>
                    </a:p>
                  </a:txBody>
                  <a:tcPr marL="52694" marR="52694" marT="26347" marB="26347" anchor="ctr">
                    <a:lnL>
                      <a:noFill/>
                    </a:lnL>
                    <a:lnR>
                      <a:noFill/>
                    </a:lnR>
                    <a:lnT>
                      <a:noFill/>
                    </a:lnT>
                    <a:lnB>
                      <a:noFill/>
                    </a:lnB>
                  </a:tcPr>
                </a:tc>
              </a:tr>
              <a:tr h="288782">
                <a:tc>
                  <a:txBody>
                    <a:bodyPr/>
                    <a:lstStyle/>
                    <a:p>
                      <a:r>
                        <a:rPr lang="en-US" sz="1400" dirty="0" err="1"/>
                        <a:t>carnotite</a:t>
                      </a:r>
                      <a:endParaRPr lang="en-US" sz="1400" dirty="0"/>
                    </a:p>
                  </a:txBody>
                  <a:tcPr marL="52694" marR="52694" marT="26347" marB="26347" anchor="ctr">
                    <a:lnL>
                      <a:noFill/>
                    </a:lnL>
                    <a:lnR>
                      <a:noFill/>
                    </a:lnR>
                    <a:lnT>
                      <a:noFill/>
                    </a:lnT>
                    <a:lnB>
                      <a:noFill/>
                    </a:lnB>
                  </a:tcPr>
                </a:tc>
                <a:tc>
                  <a:txBody>
                    <a:bodyPr/>
                    <a:lstStyle/>
                    <a:p>
                      <a:r>
                        <a:rPr lang="en-US" sz="1400" dirty="0"/>
                        <a:t>K</a:t>
                      </a:r>
                      <a:r>
                        <a:rPr lang="en-US" sz="1400" baseline="-25000" dirty="0"/>
                        <a:t>2</a:t>
                      </a:r>
                      <a:r>
                        <a:rPr lang="en-US" sz="1400" dirty="0"/>
                        <a:t>(UO</a:t>
                      </a:r>
                      <a:r>
                        <a:rPr lang="en-US" sz="1400" baseline="-25000" dirty="0"/>
                        <a:t>2</a:t>
                      </a:r>
                      <a:r>
                        <a:rPr lang="en-US" sz="1400" dirty="0"/>
                        <a:t>)</a:t>
                      </a:r>
                      <a:r>
                        <a:rPr lang="en-US" sz="1400" baseline="-25000" dirty="0"/>
                        <a:t>2</a:t>
                      </a:r>
                      <a:r>
                        <a:rPr lang="en-US" sz="1400" dirty="0"/>
                        <a:t>(VO</a:t>
                      </a:r>
                      <a:r>
                        <a:rPr lang="en-US" sz="1400" baseline="-25000" dirty="0"/>
                        <a:t>4</a:t>
                      </a:r>
                      <a:r>
                        <a:rPr lang="en-US" sz="1400" dirty="0"/>
                        <a:t>)</a:t>
                      </a:r>
                      <a:r>
                        <a:rPr lang="en-US" sz="1400" baseline="-25000" dirty="0"/>
                        <a:t>2</a:t>
                      </a:r>
                      <a:r>
                        <a:rPr lang="en-US" sz="1400" dirty="0"/>
                        <a:t> x 1–3 H</a:t>
                      </a:r>
                      <a:r>
                        <a:rPr lang="en-US" sz="1400" baseline="-25000" dirty="0"/>
                        <a:t>2</a:t>
                      </a:r>
                      <a:r>
                        <a:rPr lang="en-US" sz="1400" dirty="0"/>
                        <a:t>O</a:t>
                      </a:r>
                    </a:p>
                  </a:txBody>
                  <a:tcPr marL="52694" marR="52694" marT="26347" marB="26347" anchor="ctr">
                    <a:lnL>
                      <a:noFill/>
                    </a:lnL>
                    <a:lnR>
                      <a:noFill/>
                    </a:lnR>
                    <a:lnT>
                      <a:noFill/>
                    </a:lnT>
                    <a:lnB>
                      <a:noFill/>
                    </a:lnB>
                  </a:tcPr>
                </a:tc>
              </a:tr>
              <a:tr h="489803">
                <a:tc>
                  <a:txBody>
                    <a:bodyPr/>
                    <a:lstStyle/>
                    <a:p>
                      <a:r>
                        <a:rPr lang="en-US" sz="1400" dirty="0"/>
                        <a:t>gummite</a:t>
                      </a:r>
                    </a:p>
                  </a:txBody>
                  <a:tcPr marL="52694" marR="52694" marT="26347" marB="26347" anchor="ctr">
                    <a:lnL>
                      <a:noFill/>
                    </a:lnL>
                    <a:lnR>
                      <a:noFill/>
                    </a:lnR>
                    <a:lnT>
                      <a:noFill/>
                    </a:lnT>
                    <a:lnB>
                      <a:noFill/>
                    </a:lnB>
                  </a:tcPr>
                </a:tc>
                <a:tc>
                  <a:txBody>
                    <a:bodyPr/>
                    <a:lstStyle/>
                    <a:p>
                      <a:r>
                        <a:rPr lang="en-US" sz="1400" dirty="0"/>
                        <a:t>gum like amorphous mixture of various uranium minerals</a:t>
                      </a:r>
                    </a:p>
                  </a:txBody>
                  <a:tcPr marL="52694" marR="52694" marT="26347" marB="26347" anchor="ctr">
                    <a:lnL>
                      <a:noFill/>
                    </a:lnL>
                    <a:lnR>
                      <a:noFill/>
                    </a:lnR>
                    <a:lnT>
                      <a:noFill/>
                    </a:lnT>
                    <a:lnB>
                      <a:noFill/>
                    </a:lnB>
                  </a:tcPr>
                </a:tc>
              </a:tr>
              <a:tr h="288782">
                <a:tc>
                  <a:txBody>
                    <a:bodyPr/>
                    <a:lstStyle/>
                    <a:p>
                      <a:r>
                        <a:rPr lang="en-US" sz="1400" dirty="0" err="1"/>
                        <a:t>seleeite</a:t>
                      </a:r>
                      <a:endParaRPr lang="en-US" sz="1400" dirty="0"/>
                    </a:p>
                  </a:txBody>
                  <a:tcPr marL="52694" marR="52694" marT="26347" marB="26347" anchor="ctr">
                    <a:lnL>
                      <a:noFill/>
                    </a:lnL>
                    <a:lnR>
                      <a:noFill/>
                    </a:lnR>
                    <a:lnT>
                      <a:noFill/>
                    </a:lnT>
                    <a:lnB>
                      <a:noFill/>
                    </a:lnB>
                  </a:tcPr>
                </a:tc>
                <a:tc>
                  <a:txBody>
                    <a:bodyPr/>
                    <a:lstStyle/>
                    <a:p>
                      <a:r>
                        <a:rPr lang="en-US" sz="1400" dirty="0"/>
                        <a:t>Mg(UO</a:t>
                      </a:r>
                      <a:r>
                        <a:rPr lang="en-US" sz="1400" baseline="-25000" dirty="0"/>
                        <a:t>2</a:t>
                      </a:r>
                      <a:r>
                        <a:rPr lang="en-US" sz="1400" dirty="0"/>
                        <a:t>)</a:t>
                      </a:r>
                      <a:r>
                        <a:rPr lang="en-US" sz="1400" baseline="-25000" dirty="0"/>
                        <a:t>2</a:t>
                      </a:r>
                      <a:r>
                        <a:rPr lang="en-US" sz="1400" dirty="0"/>
                        <a:t>(PO</a:t>
                      </a:r>
                      <a:r>
                        <a:rPr lang="en-US" sz="1400" baseline="-25000" dirty="0"/>
                        <a:t>4</a:t>
                      </a:r>
                      <a:r>
                        <a:rPr lang="en-US" sz="1400" dirty="0"/>
                        <a:t>)</a:t>
                      </a:r>
                      <a:r>
                        <a:rPr lang="en-US" sz="1400" baseline="-25000" dirty="0"/>
                        <a:t>2</a:t>
                      </a:r>
                      <a:r>
                        <a:rPr lang="en-US" sz="1400" dirty="0"/>
                        <a:t> x 10 H</a:t>
                      </a:r>
                      <a:r>
                        <a:rPr lang="en-US" sz="1400" baseline="-25000" dirty="0"/>
                        <a:t>2</a:t>
                      </a:r>
                      <a:r>
                        <a:rPr lang="en-US" sz="1400" dirty="0"/>
                        <a:t>O</a:t>
                      </a:r>
                    </a:p>
                  </a:txBody>
                  <a:tcPr marL="52694" marR="52694" marT="26347" marB="26347" anchor="ctr">
                    <a:lnL>
                      <a:noFill/>
                    </a:lnL>
                    <a:lnR>
                      <a:noFill/>
                    </a:lnR>
                    <a:lnT>
                      <a:noFill/>
                    </a:lnT>
                    <a:lnB>
                      <a:noFill/>
                    </a:lnB>
                  </a:tcPr>
                </a:tc>
              </a:tr>
              <a:tr h="288782">
                <a:tc>
                  <a:txBody>
                    <a:bodyPr/>
                    <a:lstStyle/>
                    <a:p>
                      <a:r>
                        <a:rPr lang="en-US" sz="1400" dirty="0" err="1"/>
                        <a:t>torbernite</a:t>
                      </a:r>
                      <a:endParaRPr lang="en-US" sz="1400" dirty="0"/>
                    </a:p>
                  </a:txBody>
                  <a:tcPr marL="52694" marR="52694" marT="26347" marB="26347" anchor="ctr">
                    <a:lnL>
                      <a:noFill/>
                    </a:lnL>
                    <a:lnR>
                      <a:noFill/>
                    </a:lnR>
                    <a:lnT>
                      <a:noFill/>
                    </a:lnT>
                    <a:lnB>
                      <a:noFill/>
                    </a:lnB>
                  </a:tcPr>
                </a:tc>
                <a:tc>
                  <a:txBody>
                    <a:bodyPr/>
                    <a:lstStyle/>
                    <a:p>
                      <a:r>
                        <a:rPr lang="en-US" sz="1400" dirty="0"/>
                        <a:t>Cu(UO</a:t>
                      </a:r>
                      <a:r>
                        <a:rPr lang="en-US" sz="1400" baseline="-25000" dirty="0"/>
                        <a:t>2</a:t>
                      </a:r>
                      <a:r>
                        <a:rPr lang="en-US" sz="1400" dirty="0"/>
                        <a:t>)</a:t>
                      </a:r>
                      <a:r>
                        <a:rPr lang="en-US" sz="1400" baseline="-25000" dirty="0"/>
                        <a:t>2</a:t>
                      </a:r>
                      <a:r>
                        <a:rPr lang="en-US" sz="1400" dirty="0"/>
                        <a:t>(PO</a:t>
                      </a:r>
                      <a:r>
                        <a:rPr lang="en-US" sz="1400" baseline="-25000" dirty="0"/>
                        <a:t>4</a:t>
                      </a:r>
                      <a:r>
                        <a:rPr lang="en-US" sz="1400" dirty="0"/>
                        <a:t>)</a:t>
                      </a:r>
                      <a:r>
                        <a:rPr lang="en-US" sz="1400" baseline="-25000" dirty="0"/>
                        <a:t>2</a:t>
                      </a:r>
                      <a:r>
                        <a:rPr lang="en-US" sz="1400" dirty="0"/>
                        <a:t> x 12 H</a:t>
                      </a:r>
                      <a:r>
                        <a:rPr lang="en-US" sz="1400" baseline="-25000" dirty="0"/>
                        <a:t>2</a:t>
                      </a:r>
                      <a:r>
                        <a:rPr lang="en-US" sz="1400" dirty="0"/>
                        <a:t>O</a:t>
                      </a:r>
                    </a:p>
                  </a:txBody>
                  <a:tcPr marL="52694" marR="52694" marT="26347" marB="26347" anchor="ctr">
                    <a:lnL>
                      <a:noFill/>
                    </a:lnL>
                    <a:lnR>
                      <a:noFill/>
                    </a:lnR>
                    <a:lnT>
                      <a:noFill/>
                    </a:lnT>
                    <a:lnB>
                      <a:noFill/>
                    </a:lnB>
                  </a:tcPr>
                </a:tc>
              </a:tr>
              <a:tr h="288782">
                <a:tc>
                  <a:txBody>
                    <a:bodyPr/>
                    <a:lstStyle/>
                    <a:p>
                      <a:r>
                        <a:rPr lang="en-US" sz="1400" dirty="0" err="1"/>
                        <a:t>tyuyamunite</a:t>
                      </a:r>
                      <a:endParaRPr lang="en-US" sz="1400" dirty="0"/>
                    </a:p>
                  </a:txBody>
                  <a:tcPr marL="52694" marR="52694" marT="26347" marB="26347" anchor="ctr">
                    <a:lnL>
                      <a:noFill/>
                    </a:lnL>
                    <a:lnR>
                      <a:noFill/>
                    </a:lnR>
                    <a:lnT>
                      <a:noFill/>
                    </a:lnT>
                    <a:lnB>
                      <a:noFill/>
                    </a:lnB>
                  </a:tcPr>
                </a:tc>
                <a:tc>
                  <a:txBody>
                    <a:bodyPr/>
                    <a:lstStyle/>
                    <a:p>
                      <a:r>
                        <a:rPr lang="en-US" sz="1400" dirty="0" err="1"/>
                        <a:t>Ca</a:t>
                      </a:r>
                      <a:r>
                        <a:rPr lang="en-US" sz="1400" dirty="0"/>
                        <a:t>(UO</a:t>
                      </a:r>
                      <a:r>
                        <a:rPr lang="en-US" sz="1400" baseline="-25000" dirty="0"/>
                        <a:t>2</a:t>
                      </a:r>
                      <a:r>
                        <a:rPr lang="en-US" sz="1400" dirty="0"/>
                        <a:t>)</a:t>
                      </a:r>
                      <a:r>
                        <a:rPr lang="en-US" sz="1400" baseline="-25000" dirty="0"/>
                        <a:t>2</a:t>
                      </a:r>
                      <a:r>
                        <a:rPr lang="en-US" sz="1400" dirty="0"/>
                        <a:t>(VO</a:t>
                      </a:r>
                      <a:r>
                        <a:rPr lang="en-US" sz="1400" baseline="-25000" dirty="0"/>
                        <a:t>4</a:t>
                      </a:r>
                      <a:r>
                        <a:rPr lang="en-US" sz="1400" dirty="0"/>
                        <a:t>)</a:t>
                      </a:r>
                      <a:r>
                        <a:rPr lang="en-US" sz="1400" baseline="-25000" dirty="0"/>
                        <a:t>2</a:t>
                      </a:r>
                      <a:r>
                        <a:rPr lang="en-US" sz="1400" dirty="0"/>
                        <a:t> x 5-8 H</a:t>
                      </a:r>
                      <a:r>
                        <a:rPr lang="en-US" sz="1400" baseline="-25000" dirty="0"/>
                        <a:t>2</a:t>
                      </a:r>
                      <a:r>
                        <a:rPr lang="en-US" sz="1400" dirty="0"/>
                        <a:t>O</a:t>
                      </a:r>
                    </a:p>
                  </a:txBody>
                  <a:tcPr marL="52694" marR="52694" marT="26347" marB="26347" anchor="ctr">
                    <a:lnL>
                      <a:noFill/>
                    </a:lnL>
                    <a:lnR>
                      <a:noFill/>
                    </a:lnR>
                    <a:lnT>
                      <a:noFill/>
                    </a:lnT>
                    <a:lnB>
                      <a:noFill/>
                    </a:lnB>
                  </a:tcPr>
                </a:tc>
              </a:tr>
              <a:tr h="288782">
                <a:tc>
                  <a:txBody>
                    <a:bodyPr/>
                    <a:lstStyle/>
                    <a:p>
                      <a:r>
                        <a:rPr lang="en-US" sz="1400" dirty="0" err="1"/>
                        <a:t>uranocircite</a:t>
                      </a:r>
                      <a:endParaRPr lang="en-US" sz="1400" dirty="0"/>
                    </a:p>
                  </a:txBody>
                  <a:tcPr marL="52694" marR="52694" marT="26347" marB="26347" anchor="ctr">
                    <a:lnL>
                      <a:noFill/>
                    </a:lnL>
                    <a:lnR>
                      <a:noFill/>
                    </a:lnR>
                    <a:lnT>
                      <a:noFill/>
                    </a:lnT>
                    <a:lnB>
                      <a:noFill/>
                    </a:lnB>
                  </a:tcPr>
                </a:tc>
                <a:tc>
                  <a:txBody>
                    <a:bodyPr/>
                    <a:lstStyle/>
                    <a:p>
                      <a:r>
                        <a:rPr lang="en-US" sz="1400" dirty="0"/>
                        <a:t>Ba(UO</a:t>
                      </a:r>
                      <a:r>
                        <a:rPr lang="en-US" sz="1400" baseline="-25000" dirty="0"/>
                        <a:t>2</a:t>
                      </a:r>
                      <a:r>
                        <a:rPr lang="en-US" sz="1400" dirty="0"/>
                        <a:t>)</a:t>
                      </a:r>
                      <a:r>
                        <a:rPr lang="en-US" sz="1400" baseline="-25000" dirty="0"/>
                        <a:t>2</a:t>
                      </a:r>
                      <a:r>
                        <a:rPr lang="en-US" sz="1400" dirty="0"/>
                        <a:t>(PO</a:t>
                      </a:r>
                      <a:r>
                        <a:rPr lang="en-US" sz="1400" baseline="-25000" dirty="0"/>
                        <a:t>4</a:t>
                      </a:r>
                      <a:r>
                        <a:rPr lang="en-US" sz="1400" dirty="0"/>
                        <a:t>)</a:t>
                      </a:r>
                      <a:r>
                        <a:rPr lang="en-US" sz="1400" baseline="-25000" dirty="0"/>
                        <a:t>2</a:t>
                      </a:r>
                      <a:r>
                        <a:rPr lang="en-US" sz="1400" dirty="0"/>
                        <a:t> x 8-10 H</a:t>
                      </a:r>
                      <a:r>
                        <a:rPr lang="en-US" sz="1400" baseline="-25000" dirty="0"/>
                        <a:t>2</a:t>
                      </a:r>
                      <a:r>
                        <a:rPr lang="en-US" sz="1400" dirty="0"/>
                        <a:t>O</a:t>
                      </a:r>
                    </a:p>
                  </a:txBody>
                  <a:tcPr marL="52694" marR="52694" marT="26347" marB="26347" anchor="ctr">
                    <a:lnL>
                      <a:noFill/>
                    </a:lnL>
                    <a:lnR>
                      <a:noFill/>
                    </a:lnR>
                    <a:lnT>
                      <a:noFill/>
                    </a:lnT>
                    <a:lnB>
                      <a:noFill/>
                    </a:lnB>
                  </a:tcPr>
                </a:tc>
              </a:tr>
              <a:tr h="288782">
                <a:tc>
                  <a:txBody>
                    <a:bodyPr/>
                    <a:lstStyle/>
                    <a:p>
                      <a:r>
                        <a:rPr lang="en-US" sz="1400" dirty="0" err="1"/>
                        <a:t>uranophane</a:t>
                      </a:r>
                      <a:endParaRPr lang="en-US" sz="1400" dirty="0"/>
                    </a:p>
                  </a:txBody>
                  <a:tcPr marL="52694" marR="52694" marT="26347" marB="26347" anchor="ctr">
                    <a:lnL>
                      <a:noFill/>
                    </a:lnL>
                    <a:lnR>
                      <a:noFill/>
                    </a:lnR>
                    <a:lnT>
                      <a:noFill/>
                    </a:lnT>
                    <a:lnB>
                      <a:noFill/>
                    </a:lnB>
                  </a:tcPr>
                </a:tc>
                <a:tc>
                  <a:txBody>
                    <a:bodyPr/>
                    <a:lstStyle/>
                    <a:p>
                      <a:r>
                        <a:rPr lang="en-US" sz="1400" dirty="0" err="1"/>
                        <a:t>Ca</a:t>
                      </a:r>
                      <a:r>
                        <a:rPr lang="en-US" sz="1400" dirty="0"/>
                        <a:t>(UO</a:t>
                      </a:r>
                      <a:r>
                        <a:rPr lang="en-US" sz="1400" baseline="-25000" dirty="0"/>
                        <a:t>2</a:t>
                      </a:r>
                      <a:r>
                        <a:rPr lang="en-US" sz="1400" dirty="0"/>
                        <a:t>)</a:t>
                      </a:r>
                      <a:r>
                        <a:rPr lang="en-US" sz="1400" baseline="-25000" dirty="0"/>
                        <a:t>2</a:t>
                      </a:r>
                      <a:r>
                        <a:rPr lang="en-US" sz="1400" dirty="0"/>
                        <a:t>(HSiO</a:t>
                      </a:r>
                      <a:r>
                        <a:rPr lang="en-US" sz="1400" baseline="-25000" dirty="0"/>
                        <a:t>4</a:t>
                      </a:r>
                      <a:r>
                        <a:rPr lang="en-US" sz="1400" dirty="0"/>
                        <a:t>)</a:t>
                      </a:r>
                      <a:r>
                        <a:rPr lang="en-US" sz="1400" baseline="-25000" dirty="0"/>
                        <a:t>2</a:t>
                      </a:r>
                      <a:r>
                        <a:rPr lang="en-US" sz="1400" dirty="0"/>
                        <a:t> x 5 H</a:t>
                      </a:r>
                      <a:r>
                        <a:rPr lang="en-US" sz="1400" baseline="-25000" dirty="0"/>
                        <a:t>2</a:t>
                      </a:r>
                      <a:r>
                        <a:rPr lang="en-US" sz="1400" dirty="0"/>
                        <a:t>O</a:t>
                      </a:r>
                    </a:p>
                  </a:txBody>
                  <a:tcPr marL="52694" marR="52694" marT="26347" marB="26347" anchor="ctr">
                    <a:lnL>
                      <a:noFill/>
                    </a:lnL>
                    <a:lnR>
                      <a:noFill/>
                    </a:lnR>
                    <a:lnT>
                      <a:noFill/>
                    </a:lnT>
                    <a:lnB>
                      <a:noFill/>
                    </a:lnB>
                  </a:tcPr>
                </a:tc>
              </a:tr>
              <a:tr h="288782">
                <a:tc>
                  <a:txBody>
                    <a:bodyPr/>
                    <a:lstStyle/>
                    <a:p>
                      <a:r>
                        <a:rPr lang="en-US" sz="1400" dirty="0" err="1"/>
                        <a:t>zeunerite</a:t>
                      </a:r>
                      <a:endParaRPr lang="en-US" sz="1400" dirty="0"/>
                    </a:p>
                  </a:txBody>
                  <a:tcPr marL="52694" marR="52694" marT="26347" marB="26347" anchor="ctr">
                    <a:lnL>
                      <a:noFill/>
                    </a:lnL>
                    <a:lnR>
                      <a:noFill/>
                    </a:lnR>
                    <a:lnT>
                      <a:noFill/>
                    </a:lnT>
                    <a:lnB>
                      <a:noFill/>
                    </a:lnB>
                  </a:tcPr>
                </a:tc>
                <a:tc>
                  <a:txBody>
                    <a:bodyPr/>
                    <a:lstStyle/>
                    <a:p>
                      <a:r>
                        <a:rPr lang="en-US" sz="1400" dirty="0"/>
                        <a:t>Cu(UO</a:t>
                      </a:r>
                      <a:r>
                        <a:rPr lang="en-US" sz="1400" baseline="-25000" dirty="0"/>
                        <a:t>2</a:t>
                      </a:r>
                      <a:r>
                        <a:rPr lang="en-US" sz="1400" dirty="0"/>
                        <a:t>)</a:t>
                      </a:r>
                      <a:r>
                        <a:rPr lang="en-US" sz="1400" baseline="-25000" dirty="0"/>
                        <a:t>2</a:t>
                      </a:r>
                      <a:r>
                        <a:rPr lang="en-US" sz="1400" dirty="0"/>
                        <a:t>(AsO</a:t>
                      </a:r>
                      <a:r>
                        <a:rPr lang="en-US" sz="1400" baseline="-25000" dirty="0"/>
                        <a:t>4</a:t>
                      </a:r>
                      <a:r>
                        <a:rPr lang="en-US" sz="1400" dirty="0"/>
                        <a:t>)</a:t>
                      </a:r>
                      <a:r>
                        <a:rPr lang="en-US" sz="1400" baseline="-25000" dirty="0"/>
                        <a:t>2</a:t>
                      </a:r>
                      <a:r>
                        <a:rPr lang="en-US" sz="1400" dirty="0"/>
                        <a:t> x 8-10 H</a:t>
                      </a:r>
                      <a:r>
                        <a:rPr lang="en-US" sz="1400" baseline="-25000" dirty="0"/>
                        <a:t>2</a:t>
                      </a:r>
                      <a:r>
                        <a:rPr lang="en-US" sz="1400" dirty="0"/>
                        <a:t>O</a:t>
                      </a:r>
                    </a:p>
                  </a:txBody>
                  <a:tcPr marL="52694" marR="52694" marT="26347" marB="26347" anchor="ctr">
                    <a:lnL>
                      <a:noFill/>
                    </a:lnL>
                    <a:lnR>
                      <a:noFill/>
                    </a:lnR>
                    <a:lnT>
                      <a:noFill/>
                    </a:lnT>
                    <a:lnB>
                      <a:noFill/>
                    </a:lnB>
                  </a:tcPr>
                </a:tc>
              </a:tr>
            </a:tbl>
          </a:graphicData>
        </a:graphic>
      </p:graphicFrame>
      <p:sp>
        <p:nvSpPr>
          <p:cNvPr id="5" name="직사각형 4"/>
          <p:cNvSpPr/>
          <p:nvPr/>
        </p:nvSpPr>
        <p:spPr>
          <a:xfrm>
            <a:off x="1187624" y="6309320"/>
            <a:ext cx="4572000" cy="276999"/>
          </a:xfrm>
          <a:prstGeom prst="rect">
            <a:avLst/>
          </a:prstGeom>
        </p:spPr>
        <p:txBody>
          <a:bodyPr>
            <a:spAutoFit/>
          </a:bodyPr>
          <a:lstStyle/>
          <a:p>
            <a:r>
              <a:rPr lang="en-US" sz="1200" dirty="0"/>
              <a:t>http://en.wikipedia.org/wiki/Uranium_ore#Uranium_minerals</a:t>
            </a:r>
          </a:p>
        </p:txBody>
      </p:sp>
    </p:spTree>
    <p:extLst>
      <p:ext uri="{BB962C8B-B14F-4D97-AF65-F5344CB8AC3E}">
        <p14:creationId xmlns:p14="http://schemas.microsoft.com/office/powerpoint/2010/main" val="265058858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내용 개체 틀 2"/>
          <p:cNvSpPr>
            <a:spLocks noGrp="1"/>
          </p:cNvSpPr>
          <p:nvPr>
            <p:ph idx="1"/>
          </p:nvPr>
        </p:nvSpPr>
        <p:spPr>
          <a:xfrm>
            <a:off x="457200" y="692696"/>
            <a:ext cx="7620000" cy="5433467"/>
          </a:xfrm>
        </p:spPr>
        <p:txBody>
          <a:bodyPr>
            <a:normAutofit fontScale="92500" lnSpcReduction="20000"/>
          </a:bodyPr>
          <a:lstStyle/>
          <a:p>
            <a:pPr lvl="1" indent="-457200"/>
            <a:r>
              <a:rPr lang="en-US" altLang="ko-KR" sz="2800" dirty="0" smtClean="0"/>
              <a:t>Chernobyl disaster</a:t>
            </a:r>
          </a:p>
          <a:p>
            <a:pPr lvl="1" indent="-457200"/>
            <a:endParaRPr lang="en-US" altLang="ko-KR" sz="2800" dirty="0" smtClean="0"/>
          </a:p>
          <a:p>
            <a:pPr lvl="2" indent="-457200"/>
            <a:r>
              <a:rPr lang="en-US" altLang="ko-KR" sz="2000" dirty="0"/>
              <a:t>The disaster began during a systems test on Saturday, 26 April 1986 at reactor number four of the Chernobyl plant, which is near the city of </a:t>
            </a:r>
            <a:r>
              <a:rPr lang="en-US" altLang="ko-KR" sz="2000" dirty="0" err="1"/>
              <a:t>Pripyat</a:t>
            </a:r>
            <a:r>
              <a:rPr lang="en-US" altLang="ko-KR" sz="2000" dirty="0"/>
              <a:t> and in proximity to the administrative border with Belarus and the Dnieper river. There was a sudden and unexpected power surge, and when an emergency shutdown was attempted, an exponentially larger spike in power output occurred, which led to a reactor vessel rupture and a series of steam explosions</a:t>
            </a:r>
          </a:p>
          <a:p>
            <a:pPr lvl="2" indent="-457200"/>
            <a:r>
              <a:rPr lang="en-US" altLang="ko-KR" sz="2000" dirty="0" smtClean="0"/>
              <a:t>On </a:t>
            </a:r>
            <a:r>
              <a:rPr lang="en-US" altLang="ko-KR" sz="2000" dirty="0"/>
              <a:t>26 April 1986 at the Chernobyl Nuclear Power Plant in Ukraine (then officially the Ukrainian SSR</a:t>
            </a:r>
            <a:r>
              <a:rPr lang="en-US" altLang="ko-KR" sz="2000" dirty="0" smtClean="0"/>
              <a:t>)</a:t>
            </a:r>
          </a:p>
          <a:p>
            <a:pPr lvl="2" indent="-457200"/>
            <a:r>
              <a:rPr lang="en-US" altLang="ko-KR" sz="2000" dirty="0" smtClean="0"/>
              <a:t>One </a:t>
            </a:r>
            <a:r>
              <a:rPr lang="en-US" altLang="ko-KR" sz="2000" dirty="0"/>
              <a:t>of only two classified as a level 7 event (the maximum classification) on the International Nuclear Event Scale (the other being the Fukushima Daiichi nuclear disaster in 2011</a:t>
            </a:r>
            <a:endParaRPr lang="en-US" altLang="ko-KR" sz="2000" dirty="0" smtClean="0"/>
          </a:p>
          <a:p>
            <a:pPr lvl="2" indent="-457200"/>
            <a:r>
              <a:rPr lang="en-US" altLang="ko-KR" sz="2000" dirty="0"/>
              <a:t> 31 people died during the accident itself, and long-term effects such as cancers and deformities are still being accounted for</a:t>
            </a:r>
            <a:endParaRPr lang="en-US" altLang="ko-KR" sz="2000" dirty="0" smtClean="0"/>
          </a:p>
          <a:p>
            <a:pPr marL="0" lvl="1" indent="0">
              <a:buNone/>
            </a:pPr>
            <a:endParaRPr lang="pt-BR" altLang="ko-KR" dirty="0"/>
          </a:p>
          <a:p>
            <a:endParaRPr lang="en-US" altLang="ko-KR" dirty="0" smtClean="0"/>
          </a:p>
        </p:txBody>
      </p:sp>
    </p:spTree>
    <p:extLst>
      <p:ext uri="{BB962C8B-B14F-4D97-AF65-F5344CB8AC3E}">
        <p14:creationId xmlns:p14="http://schemas.microsoft.com/office/powerpoint/2010/main" val="315986761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2000" y="188640"/>
            <a:ext cx="2647950" cy="34194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331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98304" y="188640"/>
            <a:ext cx="3810000" cy="51435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직사각형 3"/>
          <p:cNvSpPr/>
          <p:nvPr/>
        </p:nvSpPr>
        <p:spPr>
          <a:xfrm>
            <a:off x="1619672" y="5445224"/>
            <a:ext cx="6534472" cy="646331"/>
          </a:xfrm>
          <a:prstGeom prst="rect">
            <a:avLst/>
          </a:prstGeom>
        </p:spPr>
        <p:txBody>
          <a:bodyPr wrap="square">
            <a:spAutoFit/>
          </a:bodyPr>
          <a:lstStyle/>
          <a:p>
            <a:r>
              <a:rPr lang="en-US" sz="1200" dirty="0"/>
              <a:t>Chernobyl aerial view into the core, smoke from the graphite fire and core melt down. The photo was taken from a helicopter on May 3, 1986, of the destroyed Unit 4. The image was taken from the North of the subject.</a:t>
            </a:r>
          </a:p>
        </p:txBody>
      </p:sp>
      <p:sp>
        <p:nvSpPr>
          <p:cNvPr id="5" name="직사각형 4"/>
          <p:cNvSpPr/>
          <p:nvPr/>
        </p:nvSpPr>
        <p:spPr>
          <a:xfrm>
            <a:off x="1691680" y="6309320"/>
            <a:ext cx="4572000" cy="276999"/>
          </a:xfrm>
          <a:prstGeom prst="rect">
            <a:avLst/>
          </a:prstGeom>
        </p:spPr>
        <p:txBody>
          <a:bodyPr>
            <a:spAutoFit/>
          </a:bodyPr>
          <a:lstStyle/>
          <a:p>
            <a:r>
              <a:rPr lang="en-US" sz="1200" dirty="0"/>
              <a:t>http://en.wikipedia.org/wiki/Chernobyl_disaster</a:t>
            </a:r>
          </a:p>
        </p:txBody>
      </p:sp>
    </p:spTree>
    <p:extLst>
      <p:ext uri="{BB962C8B-B14F-4D97-AF65-F5344CB8AC3E}">
        <p14:creationId xmlns:p14="http://schemas.microsoft.com/office/powerpoint/2010/main" val="333538662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2000" y="476672"/>
            <a:ext cx="7620000" cy="5715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직사각형 1"/>
          <p:cNvSpPr/>
          <p:nvPr/>
        </p:nvSpPr>
        <p:spPr>
          <a:xfrm>
            <a:off x="762000" y="6309320"/>
            <a:ext cx="5670376" cy="276999"/>
          </a:xfrm>
          <a:prstGeom prst="rect">
            <a:avLst/>
          </a:prstGeom>
        </p:spPr>
        <p:txBody>
          <a:bodyPr wrap="square">
            <a:spAutoFit/>
          </a:bodyPr>
          <a:lstStyle/>
          <a:p>
            <a:r>
              <a:rPr lang="en-US" sz="1200" dirty="0"/>
              <a:t>Piglet with </a:t>
            </a:r>
            <a:r>
              <a:rPr lang="en-US" sz="1200" dirty="0" err="1"/>
              <a:t>dipygus</a:t>
            </a:r>
            <a:r>
              <a:rPr lang="en-US" sz="1200" dirty="0"/>
              <a:t> - Kiev - Ukrainian National Chernobyl Museum</a:t>
            </a:r>
          </a:p>
        </p:txBody>
      </p:sp>
      <p:sp>
        <p:nvSpPr>
          <p:cNvPr id="3" name="직사각형 2"/>
          <p:cNvSpPr/>
          <p:nvPr/>
        </p:nvSpPr>
        <p:spPr>
          <a:xfrm>
            <a:off x="1691680" y="6581001"/>
            <a:ext cx="6858000" cy="276999"/>
          </a:xfrm>
          <a:prstGeom prst="rect">
            <a:avLst/>
          </a:prstGeom>
        </p:spPr>
        <p:txBody>
          <a:bodyPr wrap="square">
            <a:spAutoFit/>
          </a:bodyPr>
          <a:lstStyle/>
          <a:p>
            <a:r>
              <a:rPr lang="en-US" sz="1200" dirty="0"/>
              <a:t>http://en.wikipedia.org/wiki/File:Kiev-UkrainianNationalChernobylMuseum_15.jpg</a:t>
            </a:r>
          </a:p>
        </p:txBody>
      </p:sp>
    </p:spTree>
    <p:extLst>
      <p:ext uri="{BB962C8B-B14F-4D97-AF65-F5344CB8AC3E}">
        <p14:creationId xmlns:p14="http://schemas.microsoft.com/office/powerpoint/2010/main" val="221077695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내용 개체 틀 2"/>
          <p:cNvSpPr>
            <a:spLocks noGrp="1"/>
          </p:cNvSpPr>
          <p:nvPr>
            <p:ph idx="1"/>
          </p:nvPr>
        </p:nvSpPr>
        <p:spPr>
          <a:xfrm>
            <a:off x="457200" y="692696"/>
            <a:ext cx="7620000" cy="5433467"/>
          </a:xfrm>
        </p:spPr>
        <p:txBody>
          <a:bodyPr>
            <a:normAutofit/>
          </a:bodyPr>
          <a:lstStyle/>
          <a:p>
            <a:pPr lvl="1" indent="-457200" latinLnBrk="0"/>
            <a:r>
              <a:rPr lang="en-US" altLang="ko-KR" sz="2800" dirty="0" smtClean="0"/>
              <a:t>Fukushima Daiichi nuclear disaster</a:t>
            </a:r>
          </a:p>
          <a:p>
            <a:pPr lvl="1" indent="-457200" latinLnBrk="0"/>
            <a:endParaRPr lang="en-US" altLang="ko-KR" sz="2800" dirty="0" smtClean="0"/>
          </a:p>
          <a:p>
            <a:pPr lvl="2" indent="-457200" latinLnBrk="0"/>
            <a:r>
              <a:rPr lang="en-US" sz="2000" dirty="0" smtClean="0"/>
              <a:t>On </a:t>
            </a:r>
            <a:r>
              <a:rPr lang="en-US" sz="2000" dirty="0"/>
              <a:t>11 March 2011, resulting in a meltdown of three of the plant's six nuclear </a:t>
            </a:r>
            <a:r>
              <a:rPr lang="en-US" sz="2000" dirty="0" smtClean="0"/>
              <a:t>reactors</a:t>
            </a:r>
          </a:p>
          <a:p>
            <a:pPr lvl="2" indent="-457200" latinLnBrk="0"/>
            <a:r>
              <a:rPr lang="en-US" sz="2000" dirty="0"/>
              <a:t>The failure occurred when the plant was hit by the tsunami triggered by the </a:t>
            </a:r>
            <a:r>
              <a:rPr lang="en-US" sz="2000" dirty="0" err="1"/>
              <a:t>Tōhoku</a:t>
            </a:r>
            <a:r>
              <a:rPr lang="en-US" sz="2000" dirty="0"/>
              <a:t> </a:t>
            </a:r>
            <a:r>
              <a:rPr lang="en-US" sz="2000" dirty="0" smtClean="0"/>
              <a:t>earthquake</a:t>
            </a:r>
            <a:endParaRPr lang="en-US" altLang="ko-KR" sz="2000" dirty="0" smtClean="0"/>
          </a:p>
          <a:p>
            <a:pPr lvl="2" indent="-457200" latinLnBrk="0"/>
            <a:r>
              <a:rPr lang="en-US" sz="2000" dirty="0" smtClean="0"/>
              <a:t>Some </a:t>
            </a:r>
            <a:r>
              <a:rPr lang="en-US" sz="2000" dirty="0"/>
              <a:t>300,000 people evacuated the area, approximately 18,500 people died due to the earthquake and tsunami, and as of August 2013 approximately 1,600 deaths were related to the evacuation conditions, such as living in </a:t>
            </a:r>
            <a:r>
              <a:rPr lang="en-US" sz="2000" dirty="0" smtClean="0"/>
              <a:t>temporary </a:t>
            </a:r>
            <a:r>
              <a:rPr lang="en-US" sz="2000" dirty="0"/>
              <a:t>housing and hospital </a:t>
            </a:r>
            <a:r>
              <a:rPr lang="en-US" sz="2000" dirty="0" smtClean="0"/>
              <a:t>closures</a:t>
            </a:r>
            <a:endParaRPr lang="en-US" altLang="ko-KR" sz="2000" dirty="0" smtClean="0"/>
          </a:p>
          <a:p>
            <a:pPr marL="0" lvl="1" indent="0" latinLnBrk="0">
              <a:buNone/>
            </a:pPr>
            <a:endParaRPr lang="pt-BR" altLang="ko-KR" dirty="0"/>
          </a:p>
          <a:p>
            <a:pPr latinLnBrk="0"/>
            <a:endParaRPr lang="en-US" altLang="ko-KR" dirty="0" smtClean="0"/>
          </a:p>
        </p:txBody>
      </p:sp>
    </p:spTree>
    <p:extLst>
      <p:ext uri="{BB962C8B-B14F-4D97-AF65-F5344CB8AC3E}">
        <p14:creationId xmlns:p14="http://schemas.microsoft.com/office/powerpoint/2010/main" val="103194872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14500" y="1647825"/>
            <a:ext cx="5715000" cy="35623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직사각형 3"/>
          <p:cNvSpPr/>
          <p:nvPr/>
        </p:nvSpPr>
        <p:spPr>
          <a:xfrm>
            <a:off x="1700808" y="5445224"/>
            <a:ext cx="5742384" cy="276999"/>
          </a:xfrm>
          <a:prstGeom prst="rect">
            <a:avLst/>
          </a:prstGeom>
        </p:spPr>
        <p:txBody>
          <a:bodyPr wrap="square">
            <a:spAutoFit/>
          </a:bodyPr>
          <a:lstStyle/>
          <a:p>
            <a:r>
              <a:rPr lang="en-US" sz="1200" dirty="0"/>
              <a:t>http://mole.my/content/fukushima-nuclear-accident-man-made-disaster-0</a:t>
            </a:r>
          </a:p>
        </p:txBody>
      </p:sp>
    </p:spTree>
    <p:extLst>
      <p:ext uri="{BB962C8B-B14F-4D97-AF65-F5344CB8AC3E}">
        <p14:creationId xmlns:p14="http://schemas.microsoft.com/office/powerpoint/2010/main" val="259457797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7544" y="548680"/>
            <a:ext cx="8524190" cy="525658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직사각형 1"/>
          <p:cNvSpPr/>
          <p:nvPr/>
        </p:nvSpPr>
        <p:spPr>
          <a:xfrm>
            <a:off x="251520" y="6021288"/>
            <a:ext cx="7488832" cy="276999"/>
          </a:xfrm>
          <a:prstGeom prst="rect">
            <a:avLst/>
          </a:prstGeom>
        </p:spPr>
        <p:txBody>
          <a:bodyPr wrap="square">
            <a:spAutoFit/>
          </a:bodyPr>
          <a:lstStyle/>
          <a:p>
            <a:r>
              <a:rPr lang="en-US" sz="1200" dirty="0"/>
              <a:t>http://iacknowledge.net/unfolding-fukushima-nuclear-disaster-worse-than-chernobyl-meet-the-victims/</a:t>
            </a:r>
          </a:p>
        </p:txBody>
      </p:sp>
    </p:spTree>
    <p:extLst>
      <p:ext uri="{BB962C8B-B14F-4D97-AF65-F5344CB8AC3E}">
        <p14:creationId xmlns:p14="http://schemas.microsoft.com/office/powerpoint/2010/main" val="416115157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내용 개체 틀 2"/>
          <p:cNvSpPr>
            <a:spLocks noGrp="1"/>
          </p:cNvSpPr>
          <p:nvPr>
            <p:ph idx="1"/>
          </p:nvPr>
        </p:nvSpPr>
        <p:spPr>
          <a:xfrm>
            <a:off x="457200" y="188640"/>
            <a:ext cx="7620000" cy="5937523"/>
          </a:xfrm>
        </p:spPr>
        <p:txBody>
          <a:bodyPr/>
          <a:lstStyle/>
          <a:p>
            <a:r>
              <a:rPr lang="en-US" dirty="0" smtClean="0"/>
              <a:t>2-6-2. Types of Radioactive Decay</a:t>
            </a:r>
            <a:endParaRPr lang="en-US" dirty="0"/>
          </a:p>
        </p:txBody>
      </p:sp>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564719" y="620688"/>
            <a:ext cx="5959609" cy="582546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직사각형 3"/>
          <p:cNvSpPr/>
          <p:nvPr/>
        </p:nvSpPr>
        <p:spPr>
          <a:xfrm>
            <a:off x="1115616" y="6446150"/>
            <a:ext cx="7488832" cy="276999"/>
          </a:xfrm>
          <a:prstGeom prst="rect">
            <a:avLst/>
          </a:prstGeom>
        </p:spPr>
        <p:txBody>
          <a:bodyPr wrap="square">
            <a:spAutoFit/>
          </a:bodyPr>
          <a:lstStyle/>
          <a:p>
            <a:r>
              <a:rPr lang="en-US" sz="1200" dirty="0"/>
              <a:t>http://chemwiki.ucdavis.edu/Under_Construction/Lardbucket/Chapter_20/20.2_Nuclear_Reactions</a:t>
            </a:r>
          </a:p>
        </p:txBody>
      </p:sp>
    </p:spTree>
    <p:extLst>
      <p:ext uri="{BB962C8B-B14F-4D97-AF65-F5344CB8AC3E}">
        <p14:creationId xmlns:p14="http://schemas.microsoft.com/office/powerpoint/2010/main" val="76507641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67544" y="116631"/>
            <a:ext cx="4176464" cy="597812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6"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354299" y="116631"/>
            <a:ext cx="2983694" cy="475771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직사각형 3"/>
          <p:cNvSpPr/>
          <p:nvPr/>
        </p:nvSpPr>
        <p:spPr>
          <a:xfrm>
            <a:off x="1989454" y="6309320"/>
            <a:ext cx="5814392" cy="276999"/>
          </a:xfrm>
          <a:prstGeom prst="rect">
            <a:avLst/>
          </a:prstGeom>
        </p:spPr>
        <p:txBody>
          <a:bodyPr wrap="square">
            <a:spAutoFit/>
          </a:bodyPr>
          <a:lstStyle/>
          <a:p>
            <a:r>
              <a:rPr lang="en-US" sz="1200" dirty="0"/>
              <a:t>http://metadata.berkeley.edu/nuclear-forensics/Decay%20Chains.html</a:t>
            </a:r>
          </a:p>
        </p:txBody>
      </p:sp>
    </p:spTree>
    <p:extLst>
      <p:ext uri="{BB962C8B-B14F-4D97-AF65-F5344CB8AC3E}">
        <p14:creationId xmlns:p14="http://schemas.microsoft.com/office/powerpoint/2010/main" val="111582130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6712" y="387668"/>
            <a:ext cx="7975426" cy="570383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extBox 1"/>
          <p:cNvSpPr txBox="1"/>
          <p:nvPr/>
        </p:nvSpPr>
        <p:spPr>
          <a:xfrm>
            <a:off x="683568" y="44624"/>
            <a:ext cx="1260281" cy="369332"/>
          </a:xfrm>
          <a:prstGeom prst="rect">
            <a:avLst/>
          </a:prstGeom>
          <a:noFill/>
        </p:spPr>
        <p:txBody>
          <a:bodyPr wrap="none" rtlCol="0">
            <a:spAutoFit/>
          </a:bodyPr>
          <a:lstStyle/>
          <a:p>
            <a:r>
              <a:rPr lang="en-US" dirty="0" smtClean="0"/>
              <a:t>E=</a:t>
            </a:r>
            <a:r>
              <a:rPr lang="en-US" dirty="0" err="1" smtClean="0"/>
              <a:t>h</a:t>
            </a:r>
            <a:r>
              <a:rPr lang="en-US" dirty="0" err="1" smtClean="0">
                <a:latin typeface="Symbol" panose="05050102010706020507" pitchFamily="18" charset="2"/>
              </a:rPr>
              <a:t>n</a:t>
            </a:r>
            <a:r>
              <a:rPr lang="en-US" dirty="0" smtClean="0">
                <a:latin typeface="Times New Roman" panose="02020603050405020304" pitchFamily="18" charset="0"/>
                <a:cs typeface="Times New Roman" panose="02020603050405020304" pitchFamily="18" charset="0"/>
              </a:rPr>
              <a:t>=</a:t>
            </a:r>
            <a:r>
              <a:rPr lang="en-US" dirty="0" err="1" smtClean="0">
                <a:latin typeface="Times New Roman" panose="02020603050405020304" pitchFamily="18" charset="0"/>
                <a:cs typeface="Times New Roman" panose="02020603050405020304" pitchFamily="18" charset="0"/>
              </a:rPr>
              <a:t>hc</a:t>
            </a:r>
            <a:r>
              <a:rPr lang="en-US" dirty="0" smtClean="0">
                <a:latin typeface="Times New Roman" panose="02020603050405020304" pitchFamily="18" charset="0"/>
                <a:cs typeface="Times New Roman" panose="02020603050405020304" pitchFamily="18" charset="0"/>
              </a:rPr>
              <a:t>/</a:t>
            </a:r>
            <a:r>
              <a:rPr lang="en-US" dirty="0" smtClean="0">
                <a:latin typeface="Symbol" panose="05050102010706020507" pitchFamily="18" charset="2"/>
                <a:cs typeface="Times New Roman" panose="02020603050405020304" pitchFamily="18" charset="0"/>
              </a:rPr>
              <a:t>l</a:t>
            </a:r>
            <a:endParaRPr lang="en-US" dirty="0">
              <a:latin typeface="Symbol" panose="05050102010706020507" pitchFamily="18" charset="2"/>
            </a:endParaRPr>
          </a:p>
        </p:txBody>
      </p:sp>
      <p:sp>
        <p:nvSpPr>
          <p:cNvPr id="3" name="직사각형 2"/>
          <p:cNvSpPr/>
          <p:nvPr/>
        </p:nvSpPr>
        <p:spPr>
          <a:xfrm>
            <a:off x="1403648" y="6091507"/>
            <a:ext cx="6462464" cy="276999"/>
          </a:xfrm>
          <a:prstGeom prst="rect">
            <a:avLst/>
          </a:prstGeom>
        </p:spPr>
        <p:txBody>
          <a:bodyPr wrap="square">
            <a:spAutoFit/>
          </a:bodyPr>
          <a:lstStyle/>
          <a:p>
            <a:r>
              <a:rPr lang="en-US" sz="1200" dirty="0"/>
              <a:t>http://mynasadata.larc.nasa.gov/science-processes/electromagnetic-diagram/</a:t>
            </a:r>
          </a:p>
        </p:txBody>
      </p:sp>
    </p:spTree>
    <p:extLst>
      <p:ext uri="{BB962C8B-B14F-4D97-AF65-F5344CB8AC3E}">
        <p14:creationId xmlns:p14="http://schemas.microsoft.com/office/powerpoint/2010/main" val="4939850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내용 개체 틀 2"/>
          <p:cNvSpPr>
            <a:spLocks noGrp="1"/>
          </p:cNvSpPr>
          <p:nvPr>
            <p:ph idx="1"/>
          </p:nvPr>
        </p:nvSpPr>
        <p:spPr>
          <a:xfrm>
            <a:off x="457200" y="476672"/>
            <a:ext cx="7620000" cy="5649491"/>
          </a:xfrm>
        </p:spPr>
        <p:txBody>
          <a:bodyPr>
            <a:normAutofit/>
          </a:bodyPr>
          <a:lstStyle/>
          <a:p>
            <a:r>
              <a:rPr lang="en-US" altLang="ko-KR" sz="3200" dirty="0" smtClean="0"/>
              <a:t>2-6-3</a:t>
            </a:r>
            <a:r>
              <a:rPr lang="en-US" altLang="ko-KR" sz="3200" dirty="0" smtClean="0"/>
              <a:t>. </a:t>
            </a:r>
            <a:r>
              <a:rPr lang="en-US" altLang="ko-KR" sz="3200" dirty="0" smtClean="0"/>
              <a:t>Danger of Radioactivity</a:t>
            </a:r>
            <a:endParaRPr lang="en-US" altLang="ko-KR" sz="3200" dirty="0" smtClean="0"/>
          </a:p>
          <a:p>
            <a:endParaRPr lang="en-US" altLang="ko-KR" dirty="0" smtClean="0"/>
          </a:p>
          <a:p>
            <a:pPr lvl="1" indent="0">
              <a:buNone/>
            </a:pPr>
            <a:endParaRPr lang="en-US" altLang="ko-KR" sz="2800" b="0" dirty="0" smtClean="0"/>
          </a:p>
          <a:p>
            <a:endParaRPr lang="en-US" altLang="ko-KR" dirty="0" smtClean="0"/>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844" y="1052736"/>
            <a:ext cx="8928992" cy="484425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직사각형 1"/>
          <p:cNvSpPr/>
          <p:nvPr/>
        </p:nvSpPr>
        <p:spPr>
          <a:xfrm>
            <a:off x="539552" y="6464369"/>
            <a:ext cx="7056784" cy="276999"/>
          </a:xfrm>
          <a:prstGeom prst="rect">
            <a:avLst/>
          </a:prstGeom>
        </p:spPr>
        <p:txBody>
          <a:bodyPr wrap="square">
            <a:spAutoFit/>
          </a:bodyPr>
          <a:lstStyle/>
          <a:p>
            <a:r>
              <a:rPr lang="en-US" sz="1200" dirty="0"/>
              <a:t>http://snippits-and-slappits.blogspot.kr/2011/08/fukushima-radiation-so-high-geiger.html</a:t>
            </a:r>
          </a:p>
        </p:txBody>
      </p:sp>
      <p:sp>
        <p:nvSpPr>
          <p:cNvPr id="6" name="직사각형 5"/>
          <p:cNvSpPr/>
          <p:nvPr/>
        </p:nvSpPr>
        <p:spPr>
          <a:xfrm>
            <a:off x="467544" y="5993228"/>
            <a:ext cx="8208912" cy="461665"/>
          </a:xfrm>
          <a:prstGeom prst="rect">
            <a:avLst/>
          </a:prstGeom>
        </p:spPr>
        <p:txBody>
          <a:bodyPr wrap="square">
            <a:spAutoFit/>
          </a:bodyPr>
          <a:lstStyle/>
          <a:p>
            <a:pPr latinLnBrk="0"/>
            <a:r>
              <a:rPr lang="en-US" sz="1200" dirty="0"/>
              <a:t>1 </a:t>
            </a:r>
            <a:r>
              <a:rPr lang="en-US" sz="1200" dirty="0" err="1"/>
              <a:t>Sv</a:t>
            </a:r>
            <a:r>
              <a:rPr lang="en-US" sz="1200" dirty="0"/>
              <a:t> </a:t>
            </a:r>
            <a:r>
              <a:rPr lang="en-US" sz="1200" dirty="0" smtClean="0"/>
              <a:t>(</a:t>
            </a:r>
            <a:r>
              <a:rPr lang="en-US" sz="1200" dirty="0" err="1" smtClean="0"/>
              <a:t>Sivert</a:t>
            </a:r>
            <a:r>
              <a:rPr lang="en-US" sz="1200" dirty="0" smtClean="0"/>
              <a:t> = 100 rem) = </a:t>
            </a:r>
            <a:r>
              <a:rPr lang="en-US" sz="1200" dirty="0"/>
              <a:t>1 joule/kilogram - a biological effect. 1 </a:t>
            </a:r>
            <a:r>
              <a:rPr lang="en-US" sz="1200" dirty="0" err="1"/>
              <a:t>Sv</a:t>
            </a:r>
            <a:r>
              <a:rPr lang="en-US" sz="1200" dirty="0"/>
              <a:t> represents the equivalent biological effect of the deposit of a joule of radiation energy in a kg of tissue. The equivalence to absorbed dose is denoted by Q.</a:t>
            </a:r>
          </a:p>
        </p:txBody>
      </p:sp>
    </p:spTree>
    <p:extLst>
      <p:ext uri="{BB962C8B-B14F-4D97-AF65-F5344CB8AC3E}">
        <p14:creationId xmlns:p14="http://schemas.microsoft.com/office/powerpoint/2010/main" val="116039886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65292" y="620688"/>
            <a:ext cx="6833195" cy="51207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직사각형 3"/>
          <p:cNvSpPr/>
          <p:nvPr/>
        </p:nvSpPr>
        <p:spPr>
          <a:xfrm>
            <a:off x="4355976" y="6525344"/>
            <a:ext cx="4572000" cy="276999"/>
          </a:xfrm>
          <a:prstGeom prst="rect">
            <a:avLst/>
          </a:prstGeom>
        </p:spPr>
        <p:txBody>
          <a:bodyPr>
            <a:spAutoFit/>
          </a:bodyPr>
          <a:lstStyle/>
          <a:p>
            <a:r>
              <a:rPr lang="en-US" sz="1200" dirty="0"/>
              <a:t>http://www.nrc.gov/about-nrc/radiation/health-effects/info.html</a:t>
            </a:r>
          </a:p>
        </p:txBody>
      </p:sp>
      <p:sp>
        <p:nvSpPr>
          <p:cNvPr id="5" name="직사각형 4"/>
          <p:cNvSpPr/>
          <p:nvPr/>
        </p:nvSpPr>
        <p:spPr>
          <a:xfrm>
            <a:off x="1272128" y="5805264"/>
            <a:ext cx="7548344" cy="276999"/>
          </a:xfrm>
          <a:prstGeom prst="rect">
            <a:avLst/>
          </a:prstGeom>
        </p:spPr>
        <p:txBody>
          <a:bodyPr wrap="square">
            <a:spAutoFit/>
          </a:bodyPr>
          <a:lstStyle/>
          <a:p>
            <a:pPr latinLnBrk="0"/>
            <a:r>
              <a:rPr lang="en-US" sz="1200" dirty="0" smtClean="0"/>
              <a:t>Refer to </a:t>
            </a:r>
            <a:r>
              <a:rPr lang="en-US" sz="1200" dirty="0" smtClean="0">
                <a:hlinkClick r:id="rId3"/>
              </a:rPr>
              <a:t>http</a:t>
            </a:r>
            <a:r>
              <a:rPr lang="en-US" sz="1200" dirty="0">
                <a:hlinkClick r:id="rId3"/>
              </a:rPr>
              <a:t>://</a:t>
            </a:r>
            <a:r>
              <a:rPr lang="en-US" sz="1200" dirty="0" smtClean="0">
                <a:hlinkClick r:id="rId3"/>
              </a:rPr>
              <a:t>oregonstate.edu/ehs/book/export/html/88</a:t>
            </a:r>
            <a:r>
              <a:rPr lang="en-US" sz="1200" dirty="0" smtClean="0"/>
              <a:t> for the definitions of the terms DE</a:t>
            </a:r>
            <a:endParaRPr lang="en-US" sz="1200" dirty="0"/>
          </a:p>
        </p:txBody>
      </p:sp>
    </p:spTree>
    <p:extLst>
      <p:ext uri="{BB962C8B-B14F-4D97-AF65-F5344CB8AC3E}">
        <p14:creationId xmlns:p14="http://schemas.microsoft.com/office/powerpoint/2010/main" val="157896016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내용 개체 틀 2"/>
          <p:cNvSpPr>
            <a:spLocks noGrp="1"/>
          </p:cNvSpPr>
          <p:nvPr>
            <p:ph idx="1"/>
          </p:nvPr>
        </p:nvSpPr>
        <p:spPr>
          <a:xfrm>
            <a:off x="457200" y="476672"/>
            <a:ext cx="4762872" cy="5649491"/>
          </a:xfrm>
        </p:spPr>
        <p:txBody>
          <a:bodyPr>
            <a:normAutofit fontScale="70000" lnSpcReduction="20000"/>
          </a:bodyPr>
          <a:lstStyle/>
          <a:p>
            <a:r>
              <a:rPr lang="en-US" altLang="ko-KR" sz="4000" dirty="0" smtClean="0"/>
              <a:t>2-6-4. Radon</a:t>
            </a:r>
          </a:p>
          <a:p>
            <a:endParaRPr lang="en-US" altLang="ko-KR" sz="3200" dirty="0" smtClean="0"/>
          </a:p>
          <a:p>
            <a:pPr marL="457200" indent="-457200">
              <a:buFont typeface="Arial" panose="020B0604020202020204" pitchFamily="34" charset="0"/>
              <a:buChar char="•"/>
            </a:pPr>
            <a:r>
              <a:rPr lang="en-US" altLang="ko-KR" sz="3200" dirty="0"/>
              <a:t>ORIGIN OF RADON</a:t>
            </a:r>
          </a:p>
          <a:p>
            <a:pPr marL="457200" indent="-457200">
              <a:buFont typeface="Arial" panose="020B0604020202020204" pitchFamily="34" charset="0"/>
              <a:buChar char="•"/>
            </a:pPr>
            <a:endParaRPr lang="en-US" altLang="ko-KR" sz="3200" dirty="0"/>
          </a:p>
          <a:p>
            <a:pPr marL="914400" lvl="1" indent="-457200"/>
            <a:r>
              <a:rPr lang="en-US" altLang="ko-KR" sz="3200" dirty="0" smtClean="0"/>
              <a:t>released </a:t>
            </a:r>
            <a:r>
              <a:rPr lang="en-US" altLang="ko-KR" sz="3200" dirty="0"/>
              <a:t>by radioactive decay of radium-226 (T 1/2 = 1620 years)</a:t>
            </a:r>
          </a:p>
          <a:p>
            <a:pPr marL="914400" lvl="1" indent="-457200"/>
            <a:r>
              <a:rPr lang="en-US" altLang="ko-KR" sz="3200" dirty="0" smtClean="0"/>
              <a:t>radium-226 </a:t>
            </a:r>
            <a:r>
              <a:rPr lang="en-US" altLang="ko-KR" sz="3200" dirty="0"/>
              <a:t>is produced though the radioactive decay of uranium-238</a:t>
            </a:r>
          </a:p>
          <a:p>
            <a:pPr marL="914400" lvl="1" indent="-457200"/>
            <a:r>
              <a:rPr lang="en-US" altLang="ko-KR" sz="3200" dirty="0" smtClean="0"/>
              <a:t>uranium-238 </a:t>
            </a:r>
            <a:r>
              <a:rPr lang="en-US" altLang="ko-KR" sz="3200" dirty="0"/>
              <a:t>(T 1/2 = 4.51 billion </a:t>
            </a:r>
            <a:r>
              <a:rPr lang="en-US" altLang="ko-KR" sz="3200" dirty="0" err="1"/>
              <a:t>yrs</a:t>
            </a:r>
            <a:r>
              <a:rPr lang="en-US" altLang="ko-KR" sz="3200" dirty="0"/>
              <a:t>) comprises 4 ppm of the earth’s crust</a:t>
            </a:r>
          </a:p>
          <a:p>
            <a:pPr marL="914400" lvl="1" indent="-457200"/>
            <a:r>
              <a:rPr lang="en-US" altLang="ko-KR" sz="3200" dirty="0" smtClean="0"/>
              <a:t>radon-222 </a:t>
            </a:r>
            <a:r>
              <a:rPr lang="en-US" altLang="ko-KR" sz="3200" dirty="0"/>
              <a:t>is a non-reactive noble gas and itself is not a health hazard</a:t>
            </a:r>
          </a:p>
          <a:p>
            <a:pPr marL="457200" indent="-457200">
              <a:buFont typeface="Arial" panose="020B0604020202020204" pitchFamily="34" charset="0"/>
              <a:buChar char="•"/>
            </a:pPr>
            <a:endParaRPr lang="en-US" altLang="ko-KR" sz="3200" dirty="0" smtClean="0"/>
          </a:p>
          <a:p>
            <a:endParaRPr lang="en-US" altLang="ko-KR" dirty="0" smtClean="0"/>
          </a:p>
          <a:p>
            <a:pPr lvl="1" indent="0">
              <a:buNone/>
            </a:pPr>
            <a:endParaRPr lang="en-US" altLang="ko-KR" sz="2800" b="0" dirty="0" smtClean="0"/>
          </a:p>
          <a:p>
            <a:endParaRPr lang="en-US" altLang="ko-KR" dirty="0" smtClean="0"/>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52120" y="188640"/>
            <a:ext cx="3202483" cy="252415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17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92080" y="2852936"/>
            <a:ext cx="3654343" cy="25278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4831631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내용 개체 틀 2"/>
          <p:cNvSpPr>
            <a:spLocks noGrp="1"/>
          </p:cNvSpPr>
          <p:nvPr>
            <p:ph idx="1"/>
          </p:nvPr>
        </p:nvSpPr>
        <p:spPr>
          <a:xfrm>
            <a:off x="457200" y="476672"/>
            <a:ext cx="7620000" cy="5649491"/>
          </a:xfrm>
        </p:spPr>
        <p:txBody>
          <a:bodyPr>
            <a:normAutofit fontScale="55000" lnSpcReduction="20000"/>
          </a:bodyPr>
          <a:lstStyle/>
          <a:p>
            <a:endParaRPr lang="en-US" altLang="ko-KR" dirty="0" smtClean="0"/>
          </a:p>
          <a:p>
            <a:pPr marL="457200" indent="-457200">
              <a:buFont typeface="Arial" panose="020B0604020202020204" pitchFamily="34" charset="0"/>
              <a:buChar char="•"/>
            </a:pPr>
            <a:r>
              <a:rPr lang="en-US" altLang="ko-KR" sz="2800" dirty="0"/>
              <a:t>PHYSICAL CHARACTERISTICS OF RADON</a:t>
            </a:r>
          </a:p>
          <a:p>
            <a:pPr marL="914400" lvl="1" indent="-457200"/>
            <a:endParaRPr lang="en-US" altLang="ko-KR" sz="2800" dirty="0"/>
          </a:p>
          <a:p>
            <a:pPr marL="914400" lvl="1" indent="-457200"/>
            <a:r>
              <a:rPr lang="en-US" altLang="ko-KR" sz="2800" dirty="0"/>
              <a:t> - an odorless, tasteless, invisible gas that mixes with air</a:t>
            </a:r>
          </a:p>
          <a:p>
            <a:pPr marL="914400" lvl="1" indent="-457200"/>
            <a:r>
              <a:rPr lang="en-US" altLang="ko-KR" sz="2800" dirty="0"/>
              <a:t> - chemically inert and essentially non-reactive</a:t>
            </a:r>
          </a:p>
          <a:p>
            <a:pPr marL="914400" lvl="1" indent="-457200"/>
            <a:r>
              <a:rPr lang="en-US" altLang="ko-KR" sz="2800" dirty="0"/>
              <a:t> - heaviest noble gas with highest melting and boiling point</a:t>
            </a:r>
          </a:p>
          <a:p>
            <a:pPr marL="914400" lvl="1" indent="-457200"/>
            <a:r>
              <a:rPr lang="en-US" altLang="ko-KR" sz="2800" dirty="0"/>
              <a:t> - highly soluble in non-polar solvents</a:t>
            </a:r>
          </a:p>
          <a:p>
            <a:pPr marL="914400" lvl="1" indent="-457200"/>
            <a:r>
              <a:rPr lang="en-US" altLang="ko-KR" sz="2800" dirty="0"/>
              <a:t> - moderately soluble in cold water</a:t>
            </a:r>
          </a:p>
          <a:p>
            <a:pPr marL="914400" lvl="1" indent="-457200"/>
            <a:r>
              <a:rPr lang="en-US" altLang="ko-KR" sz="2800" dirty="0"/>
              <a:t> - able to diffuse through rock and soil</a:t>
            </a:r>
          </a:p>
          <a:p>
            <a:pPr marL="914400" lvl="1" indent="-457200"/>
            <a:r>
              <a:rPr lang="en-US" altLang="ko-KR" sz="2800" dirty="0"/>
              <a:t> - decays by alpha particle emission (T 1/2 = 3.8 days</a:t>
            </a:r>
            <a:r>
              <a:rPr lang="en-US" altLang="ko-KR" sz="2800" dirty="0" smtClean="0"/>
              <a:t>)</a:t>
            </a:r>
          </a:p>
          <a:p>
            <a:pPr marL="914400" lvl="1" indent="-457200"/>
            <a:endParaRPr lang="en-US" altLang="ko-KR" sz="2800" dirty="0"/>
          </a:p>
          <a:p>
            <a:pPr marL="457200" indent="-457200">
              <a:buFont typeface="Arial" panose="020B0604020202020204" pitchFamily="34" charset="0"/>
              <a:buChar char="•"/>
            </a:pPr>
            <a:r>
              <a:rPr lang="en-US" altLang="ko-KR" sz="2800" dirty="0"/>
              <a:t>PRODUCTS OF RADIOACTIVE DECAY OF RADON</a:t>
            </a:r>
          </a:p>
          <a:p>
            <a:pPr marL="914400" lvl="1" indent="-457200"/>
            <a:endParaRPr lang="en-US" altLang="ko-KR" sz="2800" dirty="0"/>
          </a:p>
          <a:p>
            <a:pPr marL="914400" lvl="1" indent="-457200"/>
            <a:r>
              <a:rPr lang="en-US" altLang="ko-KR" sz="2800" dirty="0"/>
              <a:t> - decay products are solids and are called daughters or progeny</a:t>
            </a:r>
          </a:p>
          <a:p>
            <a:pPr marL="914400" lvl="1" indent="-457200"/>
            <a:r>
              <a:rPr lang="en-US" altLang="ko-KR" sz="2800" dirty="0"/>
              <a:t> - the ratio of progeny to radon gas ranges from 0.2 - 0.8 (average 0.4)</a:t>
            </a:r>
          </a:p>
          <a:p>
            <a:pPr marL="914400" lvl="1" indent="-457200"/>
            <a:r>
              <a:rPr lang="en-US" altLang="ko-KR" sz="2800" dirty="0"/>
              <a:t> - radon progeny are short-lived ( 0.2 </a:t>
            </a:r>
            <a:r>
              <a:rPr lang="en-US" altLang="ko-KR" sz="2800" dirty="0" err="1"/>
              <a:t>milli</a:t>
            </a:r>
            <a:r>
              <a:rPr lang="en-US" altLang="ko-KR" sz="2800" dirty="0"/>
              <a:t> seconds to 26.8 minutes)</a:t>
            </a:r>
          </a:p>
          <a:p>
            <a:pPr marL="914400" lvl="1" indent="-457200"/>
            <a:r>
              <a:rPr lang="en-US" altLang="ko-KR" sz="2800" dirty="0"/>
              <a:t> - seven decay steps from radon-222 produce stable lead-206</a:t>
            </a:r>
          </a:p>
          <a:p>
            <a:pPr marL="914400" lvl="1" indent="-457200"/>
            <a:r>
              <a:rPr lang="en-US" altLang="ko-KR" sz="2800" dirty="0"/>
              <a:t> - chemically active and charged radon progeny can attach to air particles</a:t>
            </a:r>
          </a:p>
          <a:p>
            <a:pPr marL="914400" lvl="1" indent="-457200"/>
            <a:r>
              <a:rPr lang="en-US" altLang="ko-KR" sz="2800" dirty="0"/>
              <a:t> - radon daughters polonium-218, 214 and 210 are alpha particle emitters</a:t>
            </a:r>
          </a:p>
          <a:p>
            <a:pPr marL="914400" lvl="1" indent="-457200"/>
            <a:r>
              <a:rPr lang="en-US" altLang="ko-KR" sz="2800" dirty="0"/>
              <a:t> - alpha particles, when inspired, can potentially cause physical cellular damage</a:t>
            </a:r>
            <a:endParaRPr lang="en-US" altLang="ko-KR" sz="2800" b="0" dirty="0" smtClean="0"/>
          </a:p>
          <a:p>
            <a:pPr marL="342900" indent="-342900">
              <a:buFont typeface="Arial" panose="020B0604020202020204" pitchFamily="34" charset="0"/>
              <a:buChar char="•"/>
            </a:pPr>
            <a:endParaRPr lang="en-US" altLang="ko-KR" dirty="0" smtClean="0"/>
          </a:p>
        </p:txBody>
      </p:sp>
    </p:spTree>
    <p:extLst>
      <p:ext uri="{BB962C8B-B14F-4D97-AF65-F5344CB8AC3E}">
        <p14:creationId xmlns:p14="http://schemas.microsoft.com/office/powerpoint/2010/main" val="355035510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1560" y="476672"/>
            <a:ext cx="3543300" cy="35909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직사각형 1"/>
          <p:cNvSpPr/>
          <p:nvPr/>
        </p:nvSpPr>
        <p:spPr>
          <a:xfrm>
            <a:off x="755576" y="4149080"/>
            <a:ext cx="4572000" cy="2031325"/>
          </a:xfrm>
          <a:prstGeom prst="rect">
            <a:avLst/>
          </a:prstGeom>
        </p:spPr>
        <p:txBody>
          <a:bodyPr>
            <a:spAutoFit/>
          </a:bodyPr>
          <a:lstStyle/>
          <a:p>
            <a:r>
              <a:rPr lang="en-US" dirty="0"/>
              <a:t>1.Cracks in solid floors</a:t>
            </a:r>
          </a:p>
          <a:p>
            <a:r>
              <a:rPr lang="en-US" dirty="0"/>
              <a:t>2.Construction joints</a:t>
            </a:r>
          </a:p>
          <a:p>
            <a:r>
              <a:rPr lang="en-US" dirty="0"/>
              <a:t>3.Cracks in walls</a:t>
            </a:r>
          </a:p>
          <a:p>
            <a:r>
              <a:rPr lang="en-US" dirty="0"/>
              <a:t>4.Gaps in suspended floors</a:t>
            </a:r>
          </a:p>
          <a:p>
            <a:r>
              <a:rPr lang="en-US" dirty="0"/>
              <a:t>5.Gaps around service pipes</a:t>
            </a:r>
          </a:p>
          <a:p>
            <a:r>
              <a:rPr lang="en-US" dirty="0"/>
              <a:t>6.Cavities inside walls</a:t>
            </a:r>
          </a:p>
          <a:p>
            <a:r>
              <a:rPr lang="en-US" dirty="0"/>
              <a:t>7.The water supply</a:t>
            </a:r>
          </a:p>
        </p:txBody>
      </p:sp>
      <p:sp>
        <p:nvSpPr>
          <p:cNvPr id="3" name="직사각형 2"/>
          <p:cNvSpPr/>
          <p:nvPr/>
        </p:nvSpPr>
        <p:spPr>
          <a:xfrm>
            <a:off x="323528" y="6381328"/>
            <a:ext cx="4572000" cy="276999"/>
          </a:xfrm>
          <a:prstGeom prst="rect">
            <a:avLst/>
          </a:prstGeom>
        </p:spPr>
        <p:txBody>
          <a:bodyPr>
            <a:spAutoFit/>
          </a:bodyPr>
          <a:lstStyle/>
          <a:p>
            <a:r>
              <a:rPr lang="en-US" sz="1200" dirty="0"/>
              <a:t>http://www.epa.gov/radon/pubs/citguide.html</a:t>
            </a:r>
          </a:p>
        </p:txBody>
      </p:sp>
      <p:sp>
        <p:nvSpPr>
          <p:cNvPr id="4" name="직사각형 3"/>
          <p:cNvSpPr/>
          <p:nvPr/>
        </p:nvSpPr>
        <p:spPr>
          <a:xfrm>
            <a:off x="503663" y="107340"/>
            <a:ext cx="4211730" cy="369332"/>
          </a:xfrm>
          <a:prstGeom prst="rect">
            <a:avLst/>
          </a:prstGeom>
        </p:spPr>
        <p:txBody>
          <a:bodyPr wrap="none">
            <a:spAutoFit/>
          </a:bodyPr>
          <a:lstStyle/>
          <a:p>
            <a:r>
              <a:rPr lang="en-US" dirty="0"/>
              <a:t>How Does Radon Get Into Your Home?</a:t>
            </a:r>
          </a:p>
        </p:txBody>
      </p:sp>
      <p:pic>
        <p:nvPicPr>
          <p:cNvPr id="8197"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27984" y="1628800"/>
            <a:ext cx="4286250" cy="28098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직사각형 4"/>
          <p:cNvSpPr/>
          <p:nvPr/>
        </p:nvSpPr>
        <p:spPr>
          <a:xfrm>
            <a:off x="4698253" y="5026242"/>
            <a:ext cx="3510136" cy="276999"/>
          </a:xfrm>
          <a:prstGeom prst="rect">
            <a:avLst/>
          </a:prstGeom>
        </p:spPr>
        <p:txBody>
          <a:bodyPr wrap="square">
            <a:spAutoFit/>
          </a:bodyPr>
          <a:lstStyle/>
          <a:p>
            <a:r>
              <a:rPr lang="en-US" sz="1200" dirty="0"/>
              <a:t>http://www.grundyhealth.org/newsite/radon.shtml</a:t>
            </a:r>
          </a:p>
        </p:txBody>
      </p:sp>
    </p:spTree>
    <p:extLst>
      <p:ext uri="{BB962C8B-B14F-4D97-AF65-F5344CB8AC3E}">
        <p14:creationId xmlns:p14="http://schemas.microsoft.com/office/powerpoint/2010/main" val="1254542607"/>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필수">
  <a:themeElements>
    <a:clrScheme name="필수">
      <a:dk1>
        <a:srgbClr val="000000"/>
      </a:dk1>
      <a:lt1>
        <a:srgbClr val="FFFFFF"/>
      </a:lt1>
      <a:dk2>
        <a:srgbClr val="D1282E"/>
      </a:dk2>
      <a:lt2>
        <a:srgbClr val="C8C8B1"/>
      </a:lt2>
      <a:accent1>
        <a:srgbClr val="7A7A7A"/>
      </a:accent1>
      <a:accent2>
        <a:srgbClr val="F5C201"/>
      </a:accent2>
      <a:accent3>
        <a:srgbClr val="526DB0"/>
      </a:accent3>
      <a:accent4>
        <a:srgbClr val="989AAC"/>
      </a:accent4>
      <a:accent5>
        <a:srgbClr val="DC5924"/>
      </a:accent5>
      <a:accent6>
        <a:srgbClr val="B4B392"/>
      </a:accent6>
      <a:hlink>
        <a:srgbClr val="CC9900"/>
      </a:hlink>
      <a:folHlink>
        <a:srgbClr val="969696"/>
      </a:folHlink>
    </a:clrScheme>
    <a:fontScheme name="필수">
      <a:majorFont>
        <a:latin typeface="Arial Black"/>
        <a:ea typeface=""/>
        <a:cs typeface=""/>
        <a:font script="Jpan" typeface="ＭＳ Ｐゴシック"/>
        <a:font script="Hang" typeface="HY견고딕"/>
        <a:font script="Hans" typeface="微软雅黑"/>
        <a:font script="Hant" typeface="微軟正黑體"/>
        <a:font script="Arab" typeface="Tahoma"/>
        <a:font script="Hebr" typeface="Tahoma"/>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필수">
      <a:fillStyleLst>
        <a:solidFill>
          <a:schemeClr val="phClr"/>
        </a:solidFill>
        <a:gradFill rotWithShape="1">
          <a:gsLst>
            <a:gs pos="0">
              <a:schemeClr val="phClr">
                <a:tint val="60000"/>
                <a:satMod val="250000"/>
              </a:schemeClr>
            </a:gs>
            <a:gs pos="35000">
              <a:schemeClr val="phClr">
                <a:tint val="47000"/>
                <a:satMod val="275000"/>
              </a:schemeClr>
            </a:gs>
            <a:gs pos="100000">
              <a:schemeClr val="phClr">
                <a:tint val="25000"/>
                <a:satMod val="300000"/>
              </a:schemeClr>
            </a:gs>
          </a:gsLst>
          <a:lin ang="16200000" scaled="1"/>
        </a:gradFill>
        <a:solidFill>
          <a:schemeClr val="phClr">
            <a:satMod val="110000"/>
          </a:schemeClr>
        </a:solidFill>
      </a:fillStyleLst>
      <a:lnStyleLst>
        <a:ln w="12700" cap="flat" cmpd="sng" algn="ctr">
          <a:solidFill>
            <a:schemeClr val="phClr">
              <a:shade val="95000"/>
              <a:satMod val="105000"/>
            </a:schemeClr>
          </a:solidFill>
          <a:prstDash val="solid"/>
        </a:ln>
        <a:ln w="28575" cap="flat" cmpd="sng" algn="ctr">
          <a:solidFill>
            <a:schemeClr val="phClr"/>
          </a:solidFill>
          <a:prstDash val="solid"/>
        </a:ln>
        <a:ln w="41275" cap="flat" cmpd="sng" algn="ctr">
          <a:solidFill>
            <a:schemeClr val="phClr"/>
          </a:solidFill>
          <a:prstDash val="solid"/>
        </a:ln>
      </a:lnStyleLst>
      <a:effectStyleLst>
        <a:effectStyle>
          <a:effectLst/>
        </a:effectStyle>
        <a:effectStyle>
          <a:effectLst>
            <a:outerShdw blurRad="39999" dist="23000" algn="bl" rotWithShape="0">
              <a:srgbClr val="000000">
                <a:alpha val="40000"/>
              </a:srgbClr>
            </a:outerShdw>
          </a:effectLst>
        </a:effectStyle>
        <a:effectStyle>
          <a:effectLst>
            <a:outerShdw blurRad="38100" dist="19050" algn="bl" rotWithShape="0">
              <a:srgbClr val="000000">
                <a:alpha val="60000"/>
              </a:srgbClr>
            </a:outerShdw>
          </a:effectLst>
          <a:scene3d>
            <a:camera prst="orthographicFront">
              <a:rot lat="0" lon="0" rev="0"/>
            </a:camera>
            <a:lightRig rig="balanced" dir="l"/>
          </a:scene3d>
          <a:sp3d prstMaterial="plastic">
            <a:bevelT w="38100" h="31750"/>
          </a:sp3d>
        </a:effectStyle>
      </a:effectStyleLst>
      <a:bgFillStyleLst>
        <a:solidFill>
          <a:schemeClr val="phClr"/>
        </a:solidFill>
        <a:blipFill rotWithShape="1">
          <a:blip xmlns:r="http://schemas.openxmlformats.org/officeDocument/2006/relationships" r:embed="rId1">
            <a:duotone>
              <a:schemeClr val="phClr">
                <a:tint val="96000"/>
              </a:schemeClr>
              <a:schemeClr val="phClr">
                <a:shade val="94000"/>
              </a:schemeClr>
            </a:duotone>
          </a:blip>
          <a:tile tx="0" ty="0" sx="100000" sy="100000" flip="none" algn="tl"/>
        </a:blipFill>
        <a:gradFill rotWithShape="1">
          <a:gsLst>
            <a:gs pos="0">
              <a:schemeClr val="phClr">
                <a:tint val="84000"/>
                <a:satMod val="110000"/>
              </a:schemeClr>
            </a:gs>
            <a:gs pos="44000">
              <a:schemeClr val="phClr">
                <a:tint val="93000"/>
                <a:satMod val="115000"/>
              </a:schemeClr>
            </a:gs>
            <a:gs pos="100000">
              <a:schemeClr val="phClr">
                <a:tint val="100000"/>
                <a:shade val="59000"/>
                <a:satMod val="120000"/>
              </a:schemeClr>
            </a:gs>
          </a:gsLst>
          <a:path path="circle">
            <a:fillToRect l="40000" t="60000" r="60000" b="4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Essential</Template>
  <TotalTime>1736</TotalTime>
  <Words>806</Words>
  <Application>Microsoft Office PowerPoint</Application>
  <PresentationFormat>화면 슬라이드 쇼(4:3)</PresentationFormat>
  <Paragraphs>116</Paragraphs>
  <Slides>18</Slides>
  <Notes>0</Notes>
  <HiddenSlides>0</HiddenSlides>
  <MMClips>0</MMClips>
  <ScaleCrop>false</ScaleCrop>
  <HeadingPairs>
    <vt:vector size="4" baseType="variant">
      <vt:variant>
        <vt:lpstr>테마</vt:lpstr>
      </vt:variant>
      <vt:variant>
        <vt:i4>1</vt:i4>
      </vt:variant>
      <vt:variant>
        <vt:lpstr>슬라이드 제목</vt:lpstr>
      </vt:variant>
      <vt:variant>
        <vt:i4>18</vt:i4>
      </vt:variant>
    </vt:vector>
  </HeadingPairs>
  <TitlesOfParts>
    <vt:vector size="19" baseType="lpstr">
      <vt:lpstr>필수</vt:lpstr>
      <vt:lpstr>2-6. radioactivity &amp; environment</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지구의 선물, 그 빛과 그림자 제 1장 행성 지구</dc:title>
  <dc:creator>jyy</dc:creator>
  <cp:lastModifiedBy>jyy</cp:lastModifiedBy>
  <cp:revision>90</cp:revision>
  <dcterms:created xsi:type="dcterms:W3CDTF">2013-09-03T00:41:18Z</dcterms:created>
  <dcterms:modified xsi:type="dcterms:W3CDTF">2014-04-05T10:08:17Z</dcterms:modified>
</cp:coreProperties>
</file>